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7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3E33C-4DD1-487B-8122-D43B7F184FF5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1D804-E187-4468-9C5D-4252B4A7F5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perisho@spu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perisho@spu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zproxy.spu.edu/login?url=http://www.oxford-reformation.com/" TargetMode="External"/><Relationship Id="rId13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12" Type="http://schemas.openxmlformats.org/officeDocument/2006/relationships/hyperlink" Target="http://spu.worldcat.org/oclc/726734735?page=frame&amp;url=http://www.orbis.eblib.com/patron/FullRecord.aspx?p=691811&amp;checksum=f0dfdbb9e7fa4966bcb4cd84a74c8549&amp;title=&amp;linktype=opacFtLinkDR&amp;detail=:noframes" TargetMode="External"/><Relationship Id="rId2" Type="http://schemas.openxmlformats.org/officeDocument/2006/relationships/hyperlink" Target="http://ezproxy.spu.edu/login?url=http://refworks.reference-global.com/Xaver/start.xav?col=Coll_EBR-TRE&amp;startbk=deGruyter_EBR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ezproxy.spu.edu/login?url=http://www.oxford-christianchurch.com/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://spu.edu/" TargetMode="External"/><Relationship Id="rId4" Type="http://schemas.openxmlformats.org/officeDocument/2006/relationships/hyperlink" Target="http://ezproxy.spu.edu/login?url=http://www.oxfordbiblicalstudies.com/" TargetMode="External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pu.edu/depts/library/general_reference/other_libraries.htm" TargetMode="External"/><Relationship Id="rId3" Type="http://schemas.openxmlformats.org/officeDocument/2006/relationships/hyperlink" Target="http://spu.edu/" TargetMode="External"/><Relationship Id="rId7" Type="http://schemas.openxmlformats.org/officeDocument/2006/relationships/image" Target="../media/image11.png"/><Relationship Id="rId2" Type="http://schemas.openxmlformats.org/officeDocument/2006/relationships/hyperlink" Target="http://www.orbiscascade.org/index/member-institutions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hyperlink" Target="http://www3.ptsem.edu/default.aspx" TargetMode="External"/><Relationship Id="rId5" Type="http://schemas.openxmlformats.org/officeDocument/2006/relationships/hyperlink" Target="http://www.spu.edu/depts/library/" TargetMode="External"/><Relationship Id="rId10" Type="http://schemas.openxmlformats.org/officeDocument/2006/relationships/hyperlink" Target="http://harvard.edu/" TargetMode="External"/><Relationship Id="rId4" Type="http://schemas.openxmlformats.org/officeDocument/2006/relationships/image" Target="../media/image9.png"/><Relationship Id="rId9" Type="http://schemas.openxmlformats.org/officeDocument/2006/relationships/hyperlink" Target="http://www.spu.edu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spu.edu/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www.spu.edu/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perisho@spu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6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1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pic>
        <p:nvPicPr>
          <p:cNvPr id="1026" name="Picture 2" descr="Steve Peris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2895600" cy="340658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352800" y="1287244"/>
            <a:ext cx="5791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Steve Perisho, M.Div., Th.M.</a:t>
            </a:r>
          </a:p>
          <a:p>
            <a:r>
              <a:rPr lang="en-US" sz="2000" b="1" dirty="0" smtClean="0"/>
              <a:t>Theology and Philosophy Librarian</a:t>
            </a:r>
          </a:p>
          <a:p>
            <a:endParaRPr lang="en-US" dirty="0"/>
          </a:p>
          <a:p>
            <a:r>
              <a:rPr lang="en-US" sz="2000" dirty="0" smtClean="0"/>
              <a:t>Sorts of things I’m the go-to for: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Reference questions/information of all sorts, incl. help with the identification and procurement of sources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Assistance with a particular assignment, research project, or thesis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Group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Individual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Collection development (suggestions for purchase)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Special Collections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i="1" dirty="0"/>
              <a:t>e</a:t>
            </a:r>
            <a:r>
              <a:rPr lang="en-US" sz="2000" i="1" dirty="0" smtClean="0"/>
              <a:t>tc.</a:t>
            </a:r>
          </a:p>
          <a:p>
            <a:endParaRPr lang="en-US" dirty="0" smtClean="0"/>
          </a:p>
          <a:p>
            <a:r>
              <a:rPr lang="en-US" sz="2000" dirty="0" smtClean="0"/>
              <a:t>206 281 2417</a:t>
            </a:r>
          </a:p>
          <a:p>
            <a:r>
              <a:rPr lang="en-US" sz="2000" dirty="0" smtClean="0">
                <a:hlinkClick r:id="rId3"/>
              </a:rPr>
              <a:t>sperisho@spu.edu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pic>
        <p:nvPicPr>
          <p:cNvPr id="1026" name="Picture 2" descr="Steve Peris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2895600" cy="340658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352800" y="1287244"/>
            <a:ext cx="5791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Steve Perisho, M.Div., Th.M.</a:t>
            </a:r>
          </a:p>
          <a:p>
            <a:r>
              <a:rPr lang="en-US" sz="2000" b="1" dirty="0" smtClean="0"/>
              <a:t>Theology and Philosophy Librarian</a:t>
            </a:r>
          </a:p>
          <a:p>
            <a:endParaRPr lang="en-US" dirty="0"/>
          </a:p>
          <a:p>
            <a:r>
              <a:rPr lang="en-US" sz="2000" dirty="0" smtClean="0"/>
              <a:t>Sorts of things I’m the go-to for: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Reference questions/information of all sorts, incl. help with the identification and procurement of sources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Assistance with a particular assignment, research project, or thesis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Group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Individual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Collection development (suggestions for purchase)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Special Collections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i="1" dirty="0"/>
              <a:t>e</a:t>
            </a:r>
            <a:r>
              <a:rPr lang="en-US" sz="2000" i="1" dirty="0" smtClean="0"/>
              <a:t>tc.</a:t>
            </a:r>
          </a:p>
          <a:p>
            <a:endParaRPr lang="en-US" dirty="0" smtClean="0"/>
          </a:p>
          <a:p>
            <a:r>
              <a:rPr lang="en-US" sz="2000" dirty="0" smtClean="0"/>
              <a:t>206 281 2417</a:t>
            </a:r>
          </a:p>
          <a:p>
            <a:r>
              <a:rPr lang="en-US" sz="2000" dirty="0" smtClean="0">
                <a:hlinkClick r:id="rId3"/>
              </a:rPr>
              <a:t>sperisho@spu.edu</a:t>
            </a:r>
            <a:endParaRPr lang="en-US" sz="2000" dirty="0" smtClean="0"/>
          </a:p>
        </p:txBody>
      </p:sp>
      <p:pic>
        <p:nvPicPr>
          <p:cNvPr id="3" name="Picture 2" descr="http://www.spu.edu/depts/library/pix/staff/ristaff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2971800" cy="3551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99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dirty="0" smtClean="0"/>
              <a:t>ORIENTATION OPTIONS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2192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Four stop-gap handouts (more in the back)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E-reference .  For example,</a:t>
            </a:r>
            <a:endParaRPr lang="en-US" sz="3600" dirty="0"/>
          </a:p>
        </p:txBody>
      </p:sp>
      <p:pic>
        <p:nvPicPr>
          <p:cNvPr id="15362" name="Picture 2" descr="Encyclopedia of the Bible and its recepti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895600"/>
            <a:ext cx="1333500" cy="1905000"/>
          </a:xfrm>
          <a:prstGeom prst="rect">
            <a:avLst/>
          </a:prstGeom>
          <a:noFill/>
        </p:spPr>
      </p:pic>
      <p:pic>
        <p:nvPicPr>
          <p:cNvPr id="15363" name="Picture 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4724400"/>
            <a:ext cx="3381703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6" descr="The Oxford dictionary of the Christian Church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1981200"/>
            <a:ext cx="1752600" cy="2294524"/>
          </a:xfrm>
          <a:prstGeom prst="rect">
            <a:avLst/>
          </a:prstGeom>
          <a:noFill/>
        </p:spPr>
      </p:pic>
      <p:pic>
        <p:nvPicPr>
          <p:cNvPr id="15365" name="Picture 5" descr="The Oxford encyclopedia of the Reformation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81400" y="2590800"/>
            <a:ext cx="1333500" cy="1724025"/>
          </a:xfrm>
          <a:prstGeom prst="rect">
            <a:avLst/>
          </a:prstGeom>
          <a:noFill/>
        </p:spPr>
      </p:pic>
      <p:pic>
        <p:nvPicPr>
          <p:cNvPr id="15366" name="Picture 6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86600" y="4800600"/>
            <a:ext cx="1768929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2" descr="data:image/jpg;base64,/9j/4AAQSkZJRgABAQAAAQABAAD/2wBDAAkGBwgHBgkIBwgKCgkLDRYPDQwMDRsUFRAWIB0iIiAdHx8kKDQsJCYxJx8fLT0tMTU3Ojo6Iys/RD84QzQ5Ojf/2wBDAQoKCg0MDRoPDxo3JR8lNzc3Nzc3Nzc3Nzc3Nzc3Nzc3Nzc3Nzc3Nzc3Nzc3Nzc3Nzc3Nzc3Nzc3Nzc3Nzc3Nzf/wAARCACLAIsDASIAAhEBAxEB/8QAHAAAAQUBAQEAAAAAAAAAAAAAAAQFBgcIAwEC/8QARBAAAQMDAgMFAgsFBgcBAAAAAQIDBAAFERIhBjFBBxMUIlFhcQgjMjY3coGRobPBFRZCdbEXJDNT8PElNVJiY3N0sv/EABgBAQEBAQEAAAAAAAAAAAAAAAABAgQD/8QAIREBAQACAgICAwEAAAAAAAAAAAECERIhAzEUQQQigVH/2gAMAwEAAhEDEQA/ALxooooKm+Ef80Ld/MU/luVnWtFfCP8Amhbv5in8tys60HuKAM052eb4VKkiOXj3iV6dII0gHIO2cElP3UoZucNjv/DQ3GEOISEutry4ghWo4Ueh5bY5D25BkxXug7+ypGLpZQlSBYidSAnKl5VkYyc7e0fbmuj9/tj81yQ5ZsqdW4p/DpCnNXTI5cyDgb8+dBGCkijSalc66WaVDU4m3Fc5SCk5Qfi8JCQo4wMYHIcsg7YOrizfopYbZk2519oNtII7zSfKjQrSQNgrmfcn0zQRrSa8wakabvbAyG3bR3gGnkoIBIKskgDGSDp9R05CvF3ayKGU2MJV08+Rtqxt7inO++mgjuKCMU9eKthmNKcgI0BlsKSjIBXgazj274HL7KapTqn33HlgBS1FRA5DNBMOxn6SrL9d38pdatrKXYz9JVl+u7+UutW0BRRRQFFFFBU3wj/mhbv5in8tys7DnWifhH/NC3fzFP5blZ2FBI5Lbxs1lVZw4fIrxHhwdYkd4rGrG+dHd6fw3zXZJe/de7GeJCx+1We87tYAK9D2ok4I54/Cm22QokqHLd76Ql2LFU+sJAwfjEpCR9is5r7YtbUy3XCVBVKcMd9ptpGgeZK9ZyrHIjR09aCRNiSrjSMMSsm0pACiSvHgsf1/GkwDquJuF3mVF5j+7JalD5TuF5UF+ikklOOgSOYwSgRYGjxBbbYp6QnxjLS1qKRqQpadWAM742pIzaC7IDZ7+OlEVUp/vUDUlCQTlI65GAM43PpvQPNqClypkeWiUyHbh5biyfNGcBI+MB5owrJyRyJBO4pHZZE5VjvWh58ojRmg0UKOGx36DtjlzJ+00gMBl20O3GO46EsPoafaWQVYWFFKkkDBHkUCMbbc87fcqyL/AHrXYoLpWrxXhkOOeXJzjJxnA/SgU95Kf4MkuLU6sOXVClkk4US2vJ9M5/SlK4HeWCXbO5c8fbwiaUlnBAVhLgznJ2U0eQxoVTZGt0acxO8C893kNov/ABgADzYUAojHySAQcb5AO/qP29iA/HYuDkguOsNvOFkA90FpCk7H5R0lJPLnigdIJ8TAttuuJMcrQXLbNc8obX3ivIVf9CsD6pwrYFWY7d3HHbnMcfUpTin1lalHJJ1GnCHamJVtTL793DD2majA+JbIylafXOFDfG4SP4hTM4U6jozpztnnQTPsZ+kqy/Xd/KXWrayl2M/SVZfru/lLrVtAUUUUBRRRQVN8I/5oW7+Yp/LcrOtas7Xbfbrlwotq6O9w20sOpfCSotY2KgBz2J29tZutMC7N3OM/Z48h1SnSI7qWjhe+N+g2577A1dJsmtk4QGJza2C54uOWM6tOgakqzyOTlI/GvmPPSzaJcAs6jIdac7zXjToCsDGN86zVk9rTNxmRrO1BhumL3ZLwZTqBe5bgb8uR65NVbLhvwpC48pstPIxqQrmMjI/Ailinhq/obvFvuIhgmEy20G+9OF6E6QScbUmhXZEB9tcSN5O6cZeQ64V98hYIKTgDAwdscjvTnD4FvMuzuXBDOCAlbbB+W4k9QOnsHM1GS0tLndqSQsK0lJGCD6VAuXPSmEuEw0UR3Xkuu5c1KXpBCRnAAACldOZ9gpZMv4dvK7vEjeHmqmCUlwuawgg5wBgbZ9c8sVM+H+yuVJsc9+8x5Ee4JCvBMpcSA6Qk7K2IA1YGc+tV+u1yo1zZhXCO9FccWkFLqClQCjjODRZC+E6/Lemt2eCGnJbZS6A5kIQSCpKc4wCQBuScbetd1XiVbLtBkzIv/EICEICg5p7xKU4QFYznAwMgjIAzvvUxgWxi2tMsx3DpbSStOBl0n+I+6uV2sjV0aWiQ6QrUFNq0jU36j2g45e2uT5U56+nd8K8N77V/BuKYsK4RlM94ZjSWivXjRpWlecY33SKbqmnA1vgzot1bcjF99phS3dY2S0CN0b51Z93v50x8PQYVz4gjQ5MhTMV50J1EeZQzsnbOCeWeQrq24tej72M/SVZfru/lLrVtZt4HtcWz9slphw3VLSkrK0LB1NKLK8pJIGfu646VpKku5tLNXQoooqoKKKKCsPhAzZMLhGL4V5bXfy+5d0nGpBbXlJ9mwqrLDx8uIq0QG7XE8Oyhth1akZcWc7qB6bnO4NWl8IV8NcFRkEZLs5CR9iFn9KrB2Ta7pL4WiRWmkeZp14hzPh0jGpB3/wC0nzZPL1qbu9NcZre057UeOZXC0y2RrSzGLjsUOOLcaBGnOMAbdQaiS+E5nHaZvECVtx5Uvu1x2A4lSMBISdSumcchuOtdO3COVv2ad8oGOppwjcJUCFYPv1K+41HOHI/FD9gkt2h5SIi1ZACwFKI+UEn+HpnlnatzthZlrst+t3Z+9ZlyECevUlp7vP8ACzjSgHny2zjbV7Krq69nl1tdo8dIcSqYFaxHb83kHM56nkcemakMefMT2PPXNct0zkPFhp4q86UFxI+Vz5ZGc8qgUziq7TbSm3SZK3EBWS4pRK1p6JJzuAd6XSrN4R4yvP8AZ1erpLfMqTBcCY7joJPmCRuRzxq/0Kg9us/EHH1xenvuqUQ2QqY83hClISMN5SMaiCMCo8uDcWLemWtiQiG4SkOaSEK/T/b2VKOzK+rtMu4pffl+F8A8UMtIW4kOkDSopTsDt8rp61lXXhWRKTck225xFtSobJCFOIKHEJynyqB99IONbgW5kiEy2lBc0Ked/iXgDA9gH6V04JlSZt/ky5j7r762TrccUVKVunmT7qfnYHDkniSV+8b5aWYzZjpWrQ2o5UFEqyNwAMAkA+tcup8j+Ozll8b+m3s84Jc4ltk+Wi4PxVJV3CEs454ByvceXcbDJ5npvCB3keRsdLjS9lJ6EHpWg+DUWq3WyS1w680WFu6lrQoL82B/5F5OyBp8udVQ+58P8DlmYuVcWYj4SslTLupaHOnk71erfbSB15jGa6duTRy7MrHGkcYxL0/OW7NC1OFTihmQVIUCoY9+ds1e9Z57CLVBkXgXJyUpUuK6EoaAUAgKSsZPQ5392n21oapjjcfd2ueUyu5NCiiitMCiiigYOMYcebBjty4EeY0HwSh9AUEDScqAPXH9azJxUI/D3E0tnha5PiLoSA8y/uQQCRqTgEZ3rRfaVxRH4TtEWdJjvPpXJDaUtKAOdKjuT02qiuDOD43ESJNzluJ8Op1baI6FEKCiMgkj09OuPSrJv0hbwXw5ceM4ne3a+yX4QKsxlPuFWsDynfb1P+5povLUzglU6yuqEgyGwWXUrWkseY5IGMZI54OKue1wGbVbWGYDRhR2lDI1gBIySeZyc8846+tNvEfD9pvrzIuTHfOJJw4NTZVhRzvnkfZ7816a66RXkufbv7MI0RhLie8VoSgLBUXgrUSU+mfwI9lMPD9itP7Qlw+MJkmzuNJSUIU2QoqO+CCDjbB+2lj0Fjg7i9qOhMG8IWAgNyG8hsqIGSnOyh0++lPa9cGXuK5UBMKOl2G7pXMSD3sjyJxr6bchXnWosu9v2WZwQxGnXoR7XKAabk6MhQG4AHQjHP2H1qEcM8UWXgmbdbfBeTcorzQVHkIjgrddIHkUcjyD09acON7bGe7LbY5apAMKGUuoLhOpxKiRgD1BX16CoDdeGp9gttsvBlMgyDrR3LydbSgSUkYO/LORyOxwanpa7wrascZtQ7629axKeSpTMdsjZZBShO4wk5xnp7xXRy22pfG7tsVJlLipdW0C6jfWCRpzrzpB65ycchmpbaIsfjnjJ6dcFyXYkZhtUSM+0Ua0YAKttsa8nY7k0ydp3CsW1zmHrS2UmShbiojSVLDaU4ysHoN988vdVp2lPYwy0u1Ty04tSBKVpUtOCRhvcjJxt7TVQTkkT5CVbEPLB+81NOzjjKBw5AnRriJQ1r71tTCUq17YKDq5Zwnze+njhKZwzKtCnrw/amJq5Drim5LYJwpZPPGeXKvPPLh3rbWOPK6SngDhK2WXiK3SLfcZalrWrWx4hBSspQr5aBvtkkZ5fbVx1U3CZeHF1vQhrKAp0uP43UdCsjOcEbpPLqKtmrjZZ0meOWOVxymqKKKK0yKKKKCrvhBtLf4TgNoSlWbgknPMANr5VSklm4cNOolW19LYfjectrC8BRIwoHkdgfZzq7+3lSU8P2fUkrzdWxoBI1DQvIyPUVSMm0XK83SYxa2VPIZTrWlGdKeZ0+07YA64qyX6Tfelu9n3EC79YEquC223llSFKStICjk74G42xseZO21RHtR4uucG5ogW93w6AC4XUuIWpeScepSOuDvvSvsbjkWm5NOlOsykhTOFBaMDHn9B5tvaDTfPt9muPGXEKLm6t+QhpSvikYQ2lKEg4J/jTjHof6enuRnfav7NC/at3iQ3JHcmU6Ed6oasE8j7d8U98Y8HnhuMxIcuSJKn3CgI7spVsMk8ztuPvqYcDXrhqLaoluU6lyQ5MWWGnI5W4nUvCCVcknAScjGKlV7mWKLLhN3zwKXlgqYVLb1pAKhqwojA6Z5ZrMnTW1Y8TXy2y+AbBbYkoLmRiC+0G1Ap8p6kYPMcs00Wq9MPS7FGvbTarZblqBCUEkpUoqOrffc/dmm5mDJu14VFt7JeeedUUIRjcZJ92Mb1akfgCGzw2/Bft63JIkJBmDQHFDygrbz/AAAk7E5OD1IqSbLdJ1Gl2aSCmO5HmKQyh3u2CFK7s8iADXTx1tSEIKWo760rWhuUsIcUgc14PTOd/ZVedmtie4e4ruMG4Oth9cYBlsHd9vVkuJ92k5HP7KQ9uDTSX7UrvQH0tLQWCcq0aiQs+gO/P7M4NZ+2vopsto4du/E8+eI7Em2vKKGmsFAC06MqTuPKcq++q94ptC7HeHoLjja1ABeWwQkahnAz6ZpbwZeYdnkuyZpdUoABtCU5B3ycnIx05UzXR9MmfIdbWpTSlqLerokkkDHTnXjjjlPJbb09MuHCWe2iuBrtJVdo9vJaMfOc482dBVjl+P8ASrMqp+B3nlXu3NmGEoxr8QRurLPL8atgU8GfKXb1/Kxkymv8FFFFezlFFFFBWPb8zIc4XgOxWS6Y88PLGM4SlteSfZVDWziB2DOlyihRW/GWyA24UaSpOArO+SP9Grx+EU641whB7tak654SrScZHdubH2VnOrOuz60s7gWFahapcn9qaJjkMrkpXhYYIUrDucjpg6T68+lRaPZnVcSPW61XNOgIwqX3mgOIIGSNJOQc8s79a58N3qHbLfcoshl1S57RYLqNPxScHcA88kjPLYdc4pnt8rwc9iUU6+6dS5pBxnBzz6VbdyRJEugWeNw1xlBVcJscw0lTqHVkgHCTgKAGxyRTr2gzLXxJ+zRb7nFK2i7qyrBwUpO/2pqA3u4C6XN+YlotB0g6CsqxgAczz5UhBqS2Y6X7TK428wW4ku3y48SRHjFYcaWULWRjrnnv9ufQ7Sm28TsTODrlc3rY8pyM6jvmkSVJZWolO4A3SCQCUjPXGM1Wt1bW21C14wY6cYUD1J/WnK0cSNW/he6WdcPvFzTkO6sadgNx7MZFMLZPa5yWnjg+yT+Mry/d5k1cdpl3LjrLmhxKiCQG/QDYewGkvaFwy9ZZSZglrlxZCtDbrzmtwkAZ1HA26D3V07LLo7E4gEZc3w8F1C1vNqWEpcUEEJG/XJr3tUuSpV/VGaloehtISptDagUoURhW467UqE/BNriSe8XcoTchpezai/pKSM7BORqycVy4h4feF0ZFttxZjyXAxHSl3XrX7zyzzwTtX12f3RqJdfDyGmVIfSQl15WO4IBOodM9PupNeL483xAiRCIbEJ7LKQ4VoKkqPmwdt9q8P353T23hce/cWt2b8Om33yzuSrpOXMQlS3GDJSpoeRQ04BOcZGPdV1VR/Z680virh4+FQlx+J36lIzhKlJcz19MfjV4VPBy1eR5pJZoUUUV7vEUUUUFTfCP+aFu/mKfy3KzrWivhH/NC3fzFP5blZ1oPd6MGvuO8ph5t1ASVIUFAKGQcetO0OQZqnUoZt0fDKhhSdGvKk7A559fcDQM2DX0hBUoJ2GSBknAFSZIkaGWnHLMkApZ7wqBIBwjKt+QAGT6DNeSFKEcOBqzrA1ZbCN0DI2GD6n+u/KgY/CZIHiY/L/Mri+z3QT5216hnyKzj31JSh5rve+VZlBx1R0FYcAUUk557DKdunm+7k8h06mXFWnAjrThCs6iCnO+flE4weuDQRrevSFdQfuqQtd6WUuJVaylbKUrS6cHyggDGee3Prt9v3LJaaLnhLIQ2kaghQUVEHBwARzyOX6HARvzD1FeA0rmTBJ0f3aOyU/5KNOfeM0joJ/2NT5Z7QLLF8U94fW58V3h0/wCEvpyrUlZS7GfpKsv13fyl1q2mlt2KKKKIKKKKCFdqloiXmyRWJyVqbRKCwELKTnQofqarf+zmwEnYgDqZJ3q2OO/+Wx//AHj/APKqg9dfhwxuG7HF5vJljnqVH1dnFgSSME49JRqNcc8K2uyWjxEFCw6HkIz3pUMEE/oKsWol2m/NhP8A9KP6Krfk8eMwtkZ8flyuclqpyd+dGa8orhd73NGa8ooPcmjNeUUBRRRQTbsZ+kqy/Xd/KXWrayl2M/SVZfru/lLrVtAUUUUH/9k="/>
          <p:cNvSpPr>
            <a:spLocks noChangeAspect="1" noChangeArrowheads="1"/>
          </p:cNvSpPr>
          <p:nvPr/>
        </p:nvSpPr>
        <p:spPr bwMode="auto">
          <a:xfrm>
            <a:off x="120650" y="-611188"/>
            <a:ext cx="1266825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4" descr="data:image/jpg;base64,/9j/4AAQSkZJRgABAQAAAQABAAD/2wBDAAkGBwgHBgkIBwgKCgkLDRYPDQwMDRsUFRAWIB0iIiAdHx8kKDQsJCYxJx8fLT0tMTU3Ojo6Iys/RD84QzQ5Ojf/2wBDAQoKCg0MDRoPDxo3JR8lNzc3Nzc3Nzc3Nzc3Nzc3Nzc3Nzc3Nzc3Nzc3Nzc3Nzc3Nzc3Nzc3Nzc3Nzc3Nzc3Nzf/wAARCACLAIsDASIAAhEBAxEB/8QAHAAAAQUBAQEAAAAAAAAAAAAAAAQFBgcIAwEC/8QARBAAAQMDAgMFAgsFBgcBAAAAAQIDBAAFERIhBjFBBxMUIlFhcQgjMjY3coGRobPBFRZCdbEXJDNT8PElNVJiY3N0sv/EABgBAQEBAQEAAAAAAAAAAAAAAAABAgQD/8QAIREBAQACAgICAwEAAAAAAAAAAAECERIhAzEUQQQigVH/2gAMAwEAAhEDEQA/ALxooooKm+Ef80Ld/MU/luVnWtFfCP8Amhbv5in8tys60HuKAM052eb4VKkiOXj3iV6dII0gHIO2cElP3UoZucNjv/DQ3GEOISEutry4ghWo4Ueh5bY5D25BkxXug7+ypGLpZQlSBYidSAnKl5VkYyc7e0fbmuj9/tj81yQ5ZsqdW4p/DpCnNXTI5cyDgb8+dBGCkijSalc66WaVDU4m3Fc5SCk5Qfi8JCQo4wMYHIcsg7YOrizfopYbZk2519oNtII7zSfKjQrSQNgrmfcn0zQRrSa8wakabvbAyG3bR3gGnkoIBIKskgDGSDp9R05CvF3ayKGU2MJV08+Rtqxt7inO++mgjuKCMU9eKthmNKcgI0BlsKSjIBXgazj274HL7KapTqn33HlgBS1FRA5DNBMOxn6SrL9d38pdatrKXYz9JVl+u7+UutW0BRRRQFFFFBU3wj/mhbv5in8tys7DnWifhH/NC3fzFP5blZ2FBI5Lbxs1lVZw4fIrxHhwdYkd4rGrG+dHd6fw3zXZJe/de7GeJCx+1We87tYAK9D2ok4I54/Cm22QokqHLd76Ql2LFU+sJAwfjEpCR9is5r7YtbUy3XCVBVKcMd9ptpGgeZK9ZyrHIjR09aCRNiSrjSMMSsm0pACiSvHgsf1/GkwDquJuF3mVF5j+7JalD5TuF5UF+ikklOOgSOYwSgRYGjxBbbYp6QnxjLS1qKRqQpadWAM742pIzaC7IDZ7+OlEVUp/vUDUlCQTlI65GAM43PpvQPNqClypkeWiUyHbh5biyfNGcBI+MB5owrJyRyJBO4pHZZE5VjvWh58ojRmg0UKOGx36DtjlzJ+00gMBl20O3GO46EsPoafaWQVYWFFKkkDBHkUCMbbc87fcqyL/AHrXYoLpWrxXhkOOeXJzjJxnA/SgU95Kf4MkuLU6sOXVClkk4US2vJ9M5/SlK4HeWCXbO5c8fbwiaUlnBAVhLgznJ2U0eQxoVTZGt0acxO8C893kNov/ABgADzYUAojHySAQcb5AO/qP29iA/HYuDkguOsNvOFkA90FpCk7H5R0lJPLnigdIJ8TAttuuJMcrQXLbNc8obX3ivIVf9CsD6pwrYFWY7d3HHbnMcfUpTin1lalHJJ1GnCHamJVtTL793DD2majA+JbIylafXOFDfG4SP4hTM4U6jozpztnnQTPsZ+kqy/Xd/KXWrayl2M/SVZfru/lLrVtAUUUUBRRRQVN8I/5oW7+Yp/LcrOtas7Xbfbrlwotq6O9w20sOpfCSotY2KgBz2J29tZutMC7N3OM/Z48h1SnSI7qWjhe+N+g2577A1dJsmtk4QGJza2C54uOWM6tOgakqzyOTlI/GvmPPSzaJcAs6jIdac7zXjToCsDGN86zVk9rTNxmRrO1BhumL3ZLwZTqBe5bgb8uR65NVbLhvwpC48pstPIxqQrmMjI/Ailinhq/obvFvuIhgmEy20G+9OF6E6QScbUmhXZEB9tcSN5O6cZeQ64V98hYIKTgDAwdscjvTnD4FvMuzuXBDOCAlbbB+W4k9QOnsHM1GS0tLndqSQsK0lJGCD6VAuXPSmEuEw0UR3Xkuu5c1KXpBCRnAAACldOZ9gpZMv4dvK7vEjeHmqmCUlwuawgg5wBgbZ9c8sVM+H+yuVJsc9+8x5Ee4JCvBMpcSA6Qk7K2IA1YGc+tV+u1yo1zZhXCO9FccWkFLqClQCjjODRZC+E6/Lemt2eCGnJbZS6A5kIQSCpKc4wCQBuScbetd1XiVbLtBkzIv/EICEICg5p7xKU4QFYznAwMgjIAzvvUxgWxi2tMsx3DpbSStOBl0n+I+6uV2sjV0aWiQ6QrUFNq0jU36j2g45e2uT5U56+nd8K8N77V/BuKYsK4RlM94ZjSWivXjRpWlecY33SKbqmnA1vgzot1bcjF99phS3dY2S0CN0b51Z93v50x8PQYVz4gjQ5MhTMV50J1EeZQzsnbOCeWeQrq24tej72M/SVZfru/lLrVtZt4HtcWz9slphw3VLSkrK0LB1NKLK8pJIGfu646VpKku5tLNXQoooqoKKKKCsPhAzZMLhGL4V5bXfy+5d0nGpBbXlJ9mwqrLDx8uIq0QG7XE8Oyhth1akZcWc7qB6bnO4NWl8IV8NcFRkEZLs5CR9iFn9KrB2Ta7pL4WiRWmkeZp14hzPh0jGpB3/wC0nzZPL1qbu9NcZre057UeOZXC0y2RrSzGLjsUOOLcaBGnOMAbdQaiS+E5nHaZvECVtx5Uvu1x2A4lSMBISdSumcchuOtdO3COVv2ad8oGOppwjcJUCFYPv1K+41HOHI/FD9gkt2h5SIi1ZACwFKI+UEn+HpnlnatzthZlrst+t3Z+9ZlyECevUlp7vP8ACzjSgHny2zjbV7Krq69nl1tdo8dIcSqYFaxHb83kHM56nkcemakMefMT2PPXNct0zkPFhp4q86UFxI+Vz5ZGc8qgUziq7TbSm3SZK3EBWS4pRK1p6JJzuAd6XSrN4R4yvP8AZ1erpLfMqTBcCY7joJPmCRuRzxq/0Kg9us/EHH1xenvuqUQ2QqY83hClISMN5SMaiCMCo8uDcWLemWtiQiG4SkOaSEK/T/b2VKOzK+rtMu4pffl+F8A8UMtIW4kOkDSopTsDt8rp61lXXhWRKTck225xFtSobJCFOIKHEJynyqB99IONbgW5kiEy2lBc0Ked/iXgDA9gH6V04JlSZt/ky5j7r762TrccUVKVunmT7qfnYHDkniSV+8b5aWYzZjpWrQ2o5UFEqyNwAMAkA+tcup8j+Ozll8b+m3s84Jc4ltk+Wi4PxVJV3CEs454ByvceXcbDJ5npvCB3keRsdLjS9lJ6EHpWg+DUWq3WyS1w680WFu6lrQoL82B/5F5OyBp8udVQ+58P8DlmYuVcWYj4SslTLupaHOnk71erfbSB15jGa6duTRy7MrHGkcYxL0/OW7NC1OFTihmQVIUCoY9+ds1e9Z57CLVBkXgXJyUpUuK6EoaAUAgKSsZPQ5392n21oapjjcfd2ueUyu5NCiiitMCiiigYOMYcebBjty4EeY0HwSh9AUEDScqAPXH9azJxUI/D3E0tnha5PiLoSA8y/uQQCRqTgEZ3rRfaVxRH4TtEWdJjvPpXJDaUtKAOdKjuT02qiuDOD43ESJNzluJ8Op1baI6FEKCiMgkj09OuPSrJv0hbwXw5ceM4ne3a+yX4QKsxlPuFWsDynfb1P+5povLUzglU6yuqEgyGwWXUrWkseY5IGMZI54OKue1wGbVbWGYDRhR2lDI1gBIySeZyc8846+tNvEfD9pvrzIuTHfOJJw4NTZVhRzvnkfZ7816a66RXkufbv7MI0RhLie8VoSgLBUXgrUSU+mfwI9lMPD9itP7Qlw+MJkmzuNJSUIU2QoqO+CCDjbB+2lj0Fjg7i9qOhMG8IWAgNyG8hsqIGSnOyh0++lPa9cGXuK5UBMKOl2G7pXMSD3sjyJxr6bchXnWosu9v2WZwQxGnXoR7XKAabk6MhQG4AHQjHP2H1qEcM8UWXgmbdbfBeTcorzQVHkIjgrddIHkUcjyD09acON7bGe7LbY5apAMKGUuoLhOpxKiRgD1BX16CoDdeGp9gttsvBlMgyDrR3LydbSgSUkYO/LORyOxwanpa7wrascZtQ7629axKeSpTMdsjZZBShO4wk5xnp7xXRy22pfG7tsVJlLipdW0C6jfWCRpzrzpB65ycchmpbaIsfjnjJ6dcFyXYkZhtUSM+0Ua0YAKttsa8nY7k0ydp3CsW1zmHrS2UmShbiojSVLDaU4ysHoN988vdVp2lPYwy0u1Ty04tSBKVpUtOCRhvcjJxt7TVQTkkT5CVbEPLB+81NOzjjKBw5AnRriJQ1r71tTCUq17YKDq5Zwnze+njhKZwzKtCnrw/amJq5Drim5LYJwpZPPGeXKvPPLh3rbWOPK6SngDhK2WXiK3SLfcZalrWrWx4hBSspQr5aBvtkkZ5fbVx1U3CZeHF1vQhrKAp0uP43UdCsjOcEbpPLqKtmrjZZ0meOWOVxymqKKKK0yKKKKCrvhBtLf4TgNoSlWbgknPMANr5VSklm4cNOolW19LYfjectrC8BRIwoHkdgfZzq7+3lSU8P2fUkrzdWxoBI1DQvIyPUVSMm0XK83SYxa2VPIZTrWlGdKeZ0+07YA64qyX6Tfelu9n3EC79YEquC223llSFKStICjk74G42xseZO21RHtR4uucG5ogW93w6AC4XUuIWpeScepSOuDvvSvsbjkWm5NOlOsykhTOFBaMDHn9B5tvaDTfPt9muPGXEKLm6t+QhpSvikYQ2lKEg4J/jTjHof6enuRnfav7NC/at3iQ3JHcmU6Ed6oasE8j7d8U98Y8HnhuMxIcuSJKn3CgI7spVsMk8ztuPvqYcDXrhqLaoluU6lyQ5MWWGnI5W4nUvCCVcknAScjGKlV7mWKLLhN3zwKXlgqYVLb1pAKhqwojA6Z5ZrMnTW1Y8TXy2y+AbBbYkoLmRiC+0G1Ap8p6kYPMcs00Wq9MPS7FGvbTarZblqBCUEkpUoqOrffc/dmm5mDJu14VFt7JeeedUUIRjcZJ92Mb1akfgCGzw2/Bft63JIkJBmDQHFDygrbz/AAAk7E5OD1IqSbLdJ1Gl2aSCmO5HmKQyh3u2CFK7s8iADXTx1tSEIKWo760rWhuUsIcUgc14PTOd/ZVedmtie4e4ruMG4Oth9cYBlsHd9vVkuJ92k5HP7KQ9uDTSX7UrvQH0tLQWCcq0aiQs+gO/P7M4NZ+2vopsto4du/E8+eI7Em2vKKGmsFAC06MqTuPKcq++q94ptC7HeHoLjja1ABeWwQkahnAz6ZpbwZeYdnkuyZpdUoABtCU5B3ycnIx05UzXR9MmfIdbWpTSlqLerokkkDHTnXjjjlPJbb09MuHCWe2iuBrtJVdo9vJaMfOc482dBVjl+P8ASrMqp+B3nlXu3NmGEoxr8QRurLPL8atgU8GfKXb1/Kxkymv8FFFFezlFFFFBWPb8zIc4XgOxWS6Y88PLGM4SlteSfZVDWziB2DOlyihRW/GWyA24UaSpOArO+SP9Grx+EU641whB7tak654SrScZHdubH2VnOrOuz60s7gWFahapcn9qaJjkMrkpXhYYIUrDucjpg6T68+lRaPZnVcSPW61XNOgIwqX3mgOIIGSNJOQc8s79a58N3qHbLfcoshl1S57RYLqNPxScHcA88kjPLYdc4pnt8rwc9iUU6+6dS5pBxnBzz6VbdyRJEugWeNw1xlBVcJscw0lTqHVkgHCTgKAGxyRTr2gzLXxJ+zRb7nFK2i7qyrBwUpO/2pqA3u4C6XN+YlotB0g6CsqxgAczz5UhBqS2Y6X7TK428wW4ku3y48SRHjFYcaWULWRjrnnv9ufQ7Sm28TsTODrlc3rY8pyM6jvmkSVJZWolO4A3SCQCUjPXGM1Wt1bW21C14wY6cYUD1J/WnK0cSNW/he6WdcPvFzTkO6sadgNx7MZFMLZPa5yWnjg+yT+Mry/d5k1cdpl3LjrLmhxKiCQG/QDYewGkvaFwy9ZZSZglrlxZCtDbrzmtwkAZ1HA26D3V07LLo7E4gEZc3w8F1C1vNqWEpcUEEJG/XJr3tUuSpV/VGaloehtISptDagUoURhW467UqE/BNriSe8XcoTchpezai/pKSM7BORqycVy4h4feF0ZFttxZjyXAxHSl3XrX7zyzzwTtX12f3RqJdfDyGmVIfSQl15WO4IBOodM9PupNeL483xAiRCIbEJ7LKQ4VoKkqPmwdt9q8P353T23hce/cWt2b8Om33yzuSrpOXMQlS3GDJSpoeRQ04BOcZGPdV1VR/Z680virh4+FQlx+J36lIzhKlJcz19MfjV4VPBy1eR5pJZoUUUV7vEUUUUFTfCP+aFu/mKfy3KzrWivhH/NC3fzFP5blZ1oPd6MGvuO8ph5t1ASVIUFAKGQcetO0OQZqnUoZt0fDKhhSdGvKk7A559fcDQM2DX0hBUoJ2GSBknAFSZIkaGWnHLMkApZ7wqBIBwjKt+QAGT6DNeSFKEcOBqzrA1ZbCN0DI2GD6n+u/KgY/CZIHiY/L/Mri+z3QT5216hnyKzj31JSh5rve+VZlBx1R0FYcAUUk557DKdunm+7k8h06mXFWnAjrThCs6iCnO+flE4weuDQRrevSFdQfuqQtd6WUuJVaylbKUrS6cHyggDGee3Prt9v3LJaaLnhLIQ2kaghQUVEHBwARzyOX6HARvzD1FeA0rmTBJ0f3aOyU/5KNOfeM0joJ/2NT5Z7QLLF8U94fW58V3h0/wCEvpyrUlZS7GfpKsv13fyl1q2mlt2KKKKIKKKKCFdqloiXmyRWJyVqbRKCwELKTnQofqarf+zmwEnYgDqZJ3q2OO/+Wx//AHj/APKqg9dfhwxuG7HF5vJljnqVH1dnFgSSME49JRqNcc8K2uyWjxEFCw6HkIz3pUMEE/oKsWol2m/NhP8A9KP6Krfk8eMwtkZ8flyuclqpyd+dGa8orhd73NGa8ooPcmjNeUUBRRRQTbsZ+kqy/Xd/KXWrayl2M/SVZfru/lLrVtAUUUUH/9k="/>
          <p:cNvSpPr>
            <a:spLocks noChangeAspect="1" noChangeArrowheads="1"/>
          </p:cNvSpPr>
          <p:nvPr/>
        </p:nvSpPr>
        <p:spPr bwMode="auto">
          <a:xfrm>
            <a:off x="273050" y="-458788"/>
            <a:ext cx="1266825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theologyforum.files.wordpress.com/2011/06/cambridge-dictionary.jp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3879850"/>
            <a:ext cx="1689100" cy="168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371600" y="304800"/>
            <a:ext cx="6477000" cy="63246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86000" y="3657600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590800" y="3048000"/>
            <a:ext cx="3352800" cy="33528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505200" y="5105400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81400" y="5334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5200" y="39624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OCA</a:t>
            </a:r>
            <a:r>
              <a:rPr lang="en-US" dirty="0" smtClean="0"/>
              <a:t> (Summit borrowing, adopted borrowing)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05200" y="11430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WorldCat</a:t>
            </a:r>
            <a:r>
              <a:rPr lang="en-US" dirty="0" smtClean="0"/>
              <a:t> (</a:t>
            </a:r>
            <a:r>
              <a:rPr lang="en-US" dirty="0" err="1" smtClean="0"/>
              <a:t>InterLibrary</a:t>
            </a:r>
            <a:r>
              <a:rPr lang="en-US" dirty="0" smtClean="0"/>
              <a:t> Loan (ILL))</a:t>
            </a:r>
            <a:endParaRPr lang="en-US" dirty="0"/>
          </a:p>
        </p:txBody>
      </p:sp>
      <p:pic>
        <p:nvPicPr>
          <p:cNvPr id="8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4775" y="5715000"/>
            <a:ext cx="522922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14775" y="3124200"/>
            <a:ext cx="52292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>
            <a:hlinkClick r:id="rId5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14775" y="304800"/>
            <a:ext cx="52292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>
          <a:xfrm>
            <a:off x="5257800" y="1905000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38200" y="3733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PSAIL (</a:t>
            </a:r>
            <a:r>
              <a:rPr lang="en-US" dirty="0" smtClean="0">
                <a:hlinkClick r:id="rId8"/>
              </a:rPr>
              <a:t>NWU, PLU</a:t>
            </a:r>
            <a:r>
              <a:rPr lang="en-US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95600" y="2133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libraries (</a:t>
            </a:r>
            <a:r>
              <a:rPr lang="en-US" dirty="0" smtClean="0">
                <a:hlinkClick r:id="rId8"/>
              </a:rPr>
              <a:t>SPL, KCLS</a:t>
            </a:r>
            <a:r>
              <a:rPr lang="en-US" dirty="0" smtClean="0"/>
              <a:t>, etc.)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0"/>
            <a:ext cx="1981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BOOKS AND MORE</a:t>
            </a:r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7162800" y="1295400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hlinkClick r:id="rId9"/>
              </a:rPr>
              <a:t>WorldCat</a:t>
            </a:r>
            <a:r>
              <a:rPr lang="en-US" sz="1400" dirty="0" smtClean="0">
                <a:hlinkClick r:id="rId9"/>
              </a:rPr>
              <a:t> First Search</a:t>
            </a:r>
            <a:r>
              <a:rPr lang="en-US" sz="1400" dirty="0" smtClean="0"/>
              <a:t>, </a:t>
            </a:r>
            <a:r>
              <a:rPr lang="en-US" sz="1400" dirty="0" smtClean="0">
                <a:hlinkClick r:id="rId10"/>
              </a:rPr>
              <a:t>Harvard University</a:t>
            </a:r>
            <a:r>
              <a:rPr lang="en-US" sz="1400" dirty="0" smtClean="0"/>
              <a:t>, </a:t>
            </a:r>
            <a:r>
              <a:rPr lang="en-US" sz="1400" dirty="0" smtClean="0">
                <a:hlinkClick r:id="rId11"/>
              </a:rPr>
              <a:t>Princeton Seminary</a:t>
            </a:r>
            <a:r>
              <a:rPr lang="en-US" sz="1400" dirty="0" smtClean="0"/>
              <a:t>, and beyond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3" grpId="0" animBg="1"/>
      <p:bldP spid="4" grpId="0" animBg="1"/>
      <p:bldP spid="5" grpId="0"/>
      <p:bldP spid="6" grpId="0"/>
      <p:bldP spid="7" grpId="0"/>
      <p:bldP spid="11" grpId="0" animBg="1"/>
      <p:bldP spid="16" grpId="0"/>
      <p:bldP spid="17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ARTICLES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1430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Databases at SPU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Periodical indices at SPU in print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Securing articles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Databases free over the Web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Databases at the UW</a:t>
            </a:r>
            <a:endParaRPr lang="en-US" sz="2800" dirty="0"/>
          </a:p>
        </p:txBody>
      </p:sp>
      <p:pic>
        <p:nvPicPr>
          <p:cNvPr id="18434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52400"/>
            <a:ext cx="2972821" cy="283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>
            <a:hlinkClick r:id="rId2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581400"/>
            <a:ext cx="1768929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495800"/>
            <a:ext cx="3397568" cy="215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19400"/>
            <a:ext cx="3256342" cy="121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82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pic>
        <p:nvPicPr>
          <p:cNvPr id="1026" name="Picture 2" descr="Steve Peris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0"/>
            <a:ext cx="2895600" cy="340658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352800" y="1287244"/>
            <a:ext cx="5791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Steve Perisho, M.Div., Th.M.</a:t>
            </a:r>
          </a:p>
          <a:p>
            <a:r>
              <a:rPr lang="en-US" sz="2000" b="1" dirty="0" smtClean="0"/>
              <a:t>Theology and Philosophy Librarian</a:t>
            </a:r>
          </a:p>
          <a:p>
            <a:endParaRPr lang="en-US" dirty="0"/>
          </a:p>
          <a:p>
            <a:r>
              <a:rPr lang="en-US" sz="2000" dirty="0" smtClean="0"/>
              <a:t>Sorts of things I’m the go-to for: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Reference questions/information of all sorts, incl. help with the identification and procurement of sources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Assistance with a particular assignment, research project, or thesis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Group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Individual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Collection development (suggestions for purchase)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Special Collections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i="1" dirty="0" smtClean="0"/>
              <a:t>Etc.</a:t>
            </a:r>
            <a:r>
              <a:rPr lang="en-US" sz="2000" dirty="0" smtClean="0"/>
              <a:t> (I know more than I can say)</a:t>
            </a:r>
            <a:endParaRPr lang="en-US" sz="2000" i="1" dirty="0" smtClean="0"/>
          </a:p>
          <a:p>
            <a:endParaRPr lang="en-US" dirty="0" smtClean="0"/>
          </a:p>
          <a:p>
            <a:r>
              <a:rPr lang="en-US" sz="2000" dirty="0" smtClean="0"/>
              <a:t>206 281 2417</a:t>
            </a:r>
          </a:p>
          <a:p>
            <a:r>
              <a:rPr lang="en-US" sz="2000" dirty="0" smtClean="0">
                <a:hlinkClick r:id="rId3"/>
              </a:rPr>
              <a:t>sperisho@spu.edu</a:t>
            </a:r>
            <a:endParaRPr lang="en-US" sz="2000" dirty="0" smtClean="0"/>
          </a:p>
        </p:txBody>
      </p:sp>
      <p:pic>
        <p:nvPicPr>
          <p:cNvPr id="3" name="Picture 2" descr="http://www.spu.edu/depts/library/pix/staff/csstaff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2895600" cy="346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290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ABOUT ME</vt:lpstr>
      <vt:lpstr>ORIENTATION OPTIONS</vt:lpstr>
      <vt:lpstr>REFERENCE</vt:lpstr>
      <vt:lpstr>PowerPoint Presentation</vt:lpstr>
      <vt:lpstr>PowerPoint Presentation</vt:lpstr>
      <vt:lpstr>PowerPoint Presentation</vt:lpstr>
      <vt:lpstr>QUESTIONS?</vt:lpstr>
      <vt:lpstr>ABOUT ME</vt:lpstr>
      <vt:lpstr>PowerPoint Presentation</vt:lpstr>
      <vt:lpstr>PowerPoint Presentation</vt:lpstr>
      <vt:lpstr>ABOUT ME</vt:lpstr>
    </vt:vector>
  </TitlesOfParts>
  <Company>SPU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NewProfile</dc:creator>
  <cp:lastModifiedBy>Steve Perisho</cp:lastModifiedBy>
  <cp:revision>25</cp:revision>
  <dcterms:created xsi:type="dcterms:W3CDTF">2010-08-28T21:33:42Z</dcterms:created>
  <dcterms:modified xsi:type="dcterms:W3CDTF">2011-08-27T22:41:12Z</dcterms:modified>
</cp:coreProperties>
</file>