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45" r:id="rId2"/>
    <p:sldId id="347" r:id="rId3"/>
    <p:sldId id="335" r:id="rId4"/>
    <p:sldId id="328" r:id="rId5"/>
    <p:sldId id="340" r:id="rId6"/>
    <p:sldId id="329" r:id="rId7"/>
    <p:sldId id="330" r:id="rId8"/>
    <p:sldId id="334" r:id="rId9"/>
    <p:sldId id="331" r:id="rId10"/>
    <p:sldId id="315" r:id="rId11"/>
    <p:sldId id="336" r:id="rId12"/>
    <p:sldId id="333" r:id="rId13"/>
    <p:sldId id="332" r:id="rId14"/>
    <p:sldId id="324" r:id="rId15"/>
    <p:sldId id="325" r:id="rId16"/>
    <p:sldId id="326" r:id="rId17"/>
    <p:sldId id="327" r:id="rId18"/>
    <p:sldId id="311" r:id="rId19"/>
    <p:sldId id="316" r:id="rId20"/>
    <p:sldId id="323" r:id="rId21"/>
    <p:sldId id="338" r:id="rId22"/>
    <p:sldId id="337" r:id="rId23"/>
    <p:sldId id="309" r:id="rId24"/>
    <p:sldId id="310" r:id="rId25"/>
    <p:sldId id="297" r:id="rId26"/>
    <p:sldId id="268" r:id="rId27"/>
    <p:sldId id="269" r:id="rId28"/>
    <p:sldId id="304" r:id="rId29"/>
    <p:sldId id="270" r:id="rId30"/>
    <p:sldId id="279" r:id="rId31"/>
    <p:sldId id="272" r:id="rId32"/>
    <p:sldId id="282" r:id="rId33"/>
    <p:sldId id="281" r:id="rId34"/>
    <p:sldId id="291" r:id="rId35"/>
    <p:sldId id="348" r:id="rId36"/>
    <p:sldId id="273" r:id="rId37"/>
    <p:sldId id="285" r:id="rId38"/>
    <p:sldId id="286" r:id="rId39"/>
    <p:sldId id="275" r:id="rId40"/>
    <p:sldId id="277" r:id="rId41"/>
    <p:sldId id="274" r:id="rId42"/>
    <p:sldId id="306" r:id="rId43"/>
    <p:sldId id="278" r:id="rId44"/>
    <p:sldId id="287" r:id="rId45"/>
    <p:sldId id="307" r:id="rId46"/>
    <p:sldId id="341" r:id="rId47"/>
    <p:sldId id="344" r:id="rId48"/>
    <p:sldId id="298" r:id="rId49"/>
    <p:sldId id="292" r:id="rId50"/>
    <p:sldId id="346" r:id="rId51"/>
    <p:sldId id="293" r:id="rId52"/>
    <p:sldId id="342" r:id="rId53"/>
    <p:sldId id="294" r:id="rId54"/>
    <p:sldId id="343" r:id="rId55"/>
    <p:sldId id="265" r:id="rId56"/>
    <p:sldId id="303" r:id="rId57"/>
    <p:sldId id="300" r:id="rId58"/>
    <p:sldId id="266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 autoAdjust="0"/>
    <p:restoredTop sz="94660"/>
  </p:normalViewPr>
  <p:slideViewPr>
    <p:cSldViewPr>
      <p:cViewPr varScale="1">
        <p:scale>
          <a:sx n="105" d="100"/>
          <a:sy n="105" d="100"/>
        </p:scale>
        <p:origin x="-1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CA177-6843-44CA-822D-FFE7641ADEF5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9B597-41C6-4C95-BEFE-C0F30D3947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73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9B597-41C6-4C95-BEFE-C0F30D39472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6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015AD-3FC6-4C6D-AFCE-3E0D26BDAE9D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6ADA3-3009-40BE-AFA4-064108566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ezproxy.spu.edu/login?url=http://search.ebscohost.com/login.aspx?direct=true&amp;AuthType=ip&amp;db=rfh&amp;AN=ATLA0001755183&amp;site=ehost-liv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://www.archive.org/stream/chroniclesschnb00cotgoog#page/n283/mode/2u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spu.worldcat.org/oclc/30821473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pu.worldcat.org/oclc/4340795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://hdl.handle.net/2027/uva.x001045436?urlappend=;seq=386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://ia311036.us.archive.org/0/items/clemensalexandri04clemuoft/clemensalexandri04clemuoft.pdf" TargetMode="Externa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a341342.us.archive.org/2/items/clemensalexandri17clemuoft/clemensalexandri17clemuoft.pdf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ia341342.us.archive.org/2/items/clemensalexandri17clemuoft/clemensalexandri17clemuoft.pdf" TargetMode="Externa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hyperlink" Target="http://www.archive.org/stream/doctrineoforigin00wesl#page/n5/mode/2u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hyperlink" Target="http://www.archive.org/stream/doctrineoforigin00wesl#page/306/mode/2up" TargetMode="Externa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hyperlink" Target="http://hdl.handle.net/2027/njp.32101067678217?urlappend=;seq=382" TargetMode="External"/><Relationship Id="rId2" Type="http://schemas.openxmlformats.org/officeDocument/2006/relationships/hyperlink" Target="http://www.archive.org/stream/doctrineoforigin00wesl#page/376/mode/2u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://hdl.handle.net/2027/njp.32101067678217?urlappend=;seq=381" TargetMode="External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hyperlink" Target="http://hdl.handle.net/2027/njp.32101067678217?urlappend=;seq=3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esley.nnu.edu/john-wesley/a-compendium-of-natural-philosoph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://wesley.nnu.edu/john-wesley/a-compendium-of-natural-philosophy/chapter-2-of-the-heavenly-bodies-in-particula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hodistreview.org/index.php/mr/article/view/45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elissaelliott.com/burqas-in-the-bible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hyperlink" Target="http://spu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zproxy.spu.edu/login?url=http://www.oxford-christianchurch.com/" TargetMode="External"/><Relationship Id="rId2" Type="http://schemas.openxmlformats.org/officeDocument/2006/relationships/hyperlink" Target="http://0-www.oxford-christianchurch.com.deborah.spu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spu.edu/" TargetMode="External"/><Relationship Id="rId13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5.jpeg"/><Relationship Id="rId12" Type="http://schemas.openxmlformats.org/officeDocument/2006/relationships/hyperlink" Target="http://spu.edu/library/subject-guides.aspx" TargetMode="External"/><Relationship Id="rId2" Type="http://schemas.openxmlformats.org/officeDocument/2006/relationships/hyperlink" Target="http://ezproxy.spu.edu/login?url=http://refworks.reference-global.com/EB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zproxy.spu.edu/login?url=http://www.oxford-reformation.com/" TargetMode="External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hyperlink" Target="http://ezproxy.spu.edu/login?url=http://www.rep.routledge.com/" TargetMode="External"/><Relationship Id="rId4" Type="http://schemas.openxmlformats.org/officeDocument/2006/relationships/hyperlink" Target="http://ezproxy.spu.edu/login?url=http://www.oxfordbiblicalstudies.com/" TargetMode="External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hyperlink" Target="http://www.degruyter.de/cont/fb/th/tre/treStichwortliste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wabe.ch/navigation/frameset.asp?p1=buttons.html&amp;p2=../k2/pages/search/advanced.asp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ugustinus.de/bwo/dcms/sites/bistum/extern/zfa/lexikon/artikeldesmonats/Lazarus.html" TargetMode="External"/><Relationship Id="rId3" Type="http://schemas.openxmlformats.org/officeDocument/2006/relationships/hyperlink" Target="http://www.augustinus.de/bwo/dcms/sites/bistum/extern/zfa/textevon/aphorismen/index.html" TargetMode="External"/><Relationship Id="rId7" Type="http://schemas.openxmlformats.org/officeDocument/2006/relationships/hyperlink" Target="http://www.augustinus.de/bwo/dcms/sites/bistum/extern/zfa/lexikon/artikeldesmonats/Iudaei.html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hyperlink" Target="http://www.augustinus.de/bwo/dcms/sites/bistum/extern/zfa/lexikon/artikeldesmonats/fruiuti.html" TargetMode="External"/><Relationship Id="rId5" Type="http://schemas.openxmlformats.org/officeDocument/2006/relationships/hyperlink" Target="http://www.augustinus.de/bwo/dcms/sites/bistum/extern/zfa/textevon/aphorismen/crede.html" TargetMode="External"/><Relationship Id="rId10" Type="http://schemas.openxmlformats.org/officeDocument/2006/relationships/image" Target="../media/image114.gif"/><Relationship Id="rId4" Type="http://schemas.openxmlformats.org/officeDocument/2006/relationships/hyperlink" Target="http://www.augustinus.de/bwo/dcms/sites/bistum/extern/zfa/lexikon/artikeldesmonats/index.html" TargetMode="External"/><Relationship Id="rId9" Type="http://schemas.openxmlformats.org/officeDocument/2006/relationships/hyperlink" Target="http://www.schwabe.ch/navigation/frameset.asp?p1=buttons.html&amp;p2=../k2/pages/search/advanced.asp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hyperlink" Target="http://www.spu.edu/depts/library/general_reference/other_libraries.htm" TargetMode="External"/><Relationship Id="rId7" Type="http://schemas.openxmlformats.org/officeDocument/2006/relationships/hyperlink" Target="http://spu.worldcat.org/advancedsearch" TargetMode="External"/><Relationship Id="rId2" Type="http://schemas.openxmlformats.org/officeDocument/2006/relationships/hyperlink" Target="http://www.orbiscascade.org/index/member-institution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3.ptsem.edu/default.aspx" TargetMode="External"/><Relationship Id="rId5" Type="http://schemas.openxmlformats.org/officeDocument/2006/relationships/hyperlink" Target="http://harvard.edu/" TargetMode="External"/><Relationship Id="rId10" Type="http://schemas.openxmlformats.org/officeDocument/2006/relationships/image" Target="../media/image130.png"/><Relationship Id="rId4" Type="http://schemas.openxmlformats.org/officeDocument/2006/relationships/hyperlink" Target="http://www.spu.edu/" TargetMode="External"/><Relationship Id="rId9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spu.edu/library/" TargetMode="External"/><Relationship Id="rId3" Type="http://schemas.openxmlformats.org/officeDocument/2006/relationships/image" Target="../media/image131.png"/><Relationship Id="rId7" Type="http://schemas.openxmlformats.org/officeDocument/2006/relationships/image" Target="../media/image134.png"/><Relationship Id="rId2" Type="http://schemas.openxmlformats.org/officeDocument/2006/relationships/hyperlink" Target="http://spu.worldcat.org/search?q=su:tolkien%20su:biography&amp;dblist=63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pu.edu/depts/library/" TargetMode="External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u.edu/depts/library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spu.edu/library" TargetMode="External"/><Relationship Id="rId2" Type="http://schemas.openxmlformats.org/officeDocument/2006/relationships/hyperlink" Target="http://www.spu.edu/depts/librar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pu.edu/depts/library/reference/theology/representative_theologians.htm" TargetMode="External"/><Relationship Id="rId3" Type="http://schemas.openxmlformats.org/officeDocument/2006/relationships/hyperlink" Target="http://www.ixtheo.de/" TargetMode="External"/><Relationship Id="rId7" Type="http://schemas.openxmlformats.org/officeDocument/2006/relationships/hyperlink" Target="http://www.augustinus.de/bwo/dcms/sites/bistum/extern/zfa/alp/english.html" TargetMode="External"/><Relationship Id="rId2" Type="http://schemas.openxmlformats.org/officeDocument/2006/relationships/hyperlink" Target="http://www.spu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revues.inist.fr/augustin" TargetMode="External"/><Relationship Id="rId5" Type="http://schemas.openxmlformats.org/officeDocument/2006/relationships/hyperlink" Target="http://documents.irevues.inist.fr/bitstream/handle/2042/23100/AUGUST_1998_44_2_341.pdf?sequence=1" TargetMode="External"/><Relationship Id="rId10" Type="http://schemas.openxmlformats.org/officeDocument/2006/relationships/image" Target="../media/image138.png"/><Relationship Id="rId4" Type="http://schemas.openxmlformats.org/officeDocument/2006/relationships/hyperlink" Target="http://www4.bibl.ulaval.ca/bd/bibp/english.html" TargetMode="External"/><Relationship Id="rId9" Type="http://schemas.openxmlformats.org/officeDocument/2006/relationships/hyperlink" Target="http://spu.edu/library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http://spu.edu/library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spu.edu/library/article-and-research-databases/finding-full-text.aspx" TargetMode="External"/><Relationship Id="rId7" Type="http://schemas.openxmlformats.org/officeDocument/2006/relationships/image" Target="../media/image143.png"/><Relationship Id="rId2" Type="http://schemas.openxmlformats.org/officeDocument/2006/relationships/hyperlink" Target="http://spu.edu/librar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pu.edu/depts/library/" TargetMode="External"/><Relationship Id="rId5" Type="http://schemas.openxmlformats.org/officeDocument/2006/relationships/image" Target="../media/image142.png"/><Relationship Id="rId4" Type="http://schemas.openxmlformats.org/officeDocument/2006/relationships/hyperlink" Target="http://www.augustinus.de/bwo/dcms/sites/bistum/extern/zfa/alp/english.html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hyperlink" Target="http://spu.edu/library/article-and-research-databases/finding-full-text.aspx" TargetMode="Externa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hyperlink" Target="http://spu.edu/library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hyperlink" Target="http://spu.edu/library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://spu.edu/depts/librar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hyperlink" Target="mailto:sperisho@spu.ed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hyperlink" Target="http://spu.edu/librar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life.nationalpost.com/2011/01/29/11411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hyperlink" Target="http://www.vatican.va/holy_father/pius_xi/encyclicals/documents/hf_p-xi_enc_19230629_studiorum-ducem_lt.html" TargetMode="External"/><Relationship Id="rId2" Type="http://schemas.openxmlformats.org/officeDocument/2006/relationships/hyperlink" Target="http://www.vatican.va/archive/aas/documents/AAS%2015%20%5b1923%5d%20-%20oc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://www.papalencyclicals.net/Pius11/P11STUDI.HTM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books.google.com/books?id=N96YH3T1qLsC&amp;lpg=PA265&amp;dq=%22in%20essentials%20unity%22%20Augustine&amp;pg=PA265#v=onepage&amp;q&amp;f=false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openxmlformats.org/officeDocument/2006/relationships/hyperlink" Target="http://liberlocorumcommunium.blogspot.com/2010/03/in-necessariis-unitas-in-non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81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429625" cy="5105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48400"/>
            <a:ext cx="4467225" cy="3143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2700" y="457200"/>
            <a:ext cx="4038600" cy="628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086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69571"/>
            <a:ext cx="46101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571" y="457200"/>
            <a:ext cx="3733800" cy="624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819400"/>
            <a:ext cx="4610100" cy="1219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  <p:pic>
        <p:nvPicPr>
          <p:cNvPr id="3" name="Picture 2" descr="http://www.wjkbooks.com/Content/Site117/ProductImages/066423335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700135"/>
            <a:ext cx="410527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00"/>
            <a:ext cx="4009198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://www.wjkbooks.com/Content/Site117/ProductImages/06642415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"/>
            <a:ext cx="395287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  <p:pic>
        <p:nvPicPr>
          <p:cNvPr id="7373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012" y="714375"/>
            <a:ext cx="3817011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83" y="752475"/>
            <a:ext cx="5083517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4060371" y="3984171"/>
            <a:ext cx="5061858" cy="1524000"/>
          </a:xfrm>
          <a:custGeom>
            <a:avLst/>
            <a:gdLst>
              <a:gd name="connsiteX0" fmla="*/ 1665515 w 5061858"/>
              <a:gd name="connsiteY0" fmla="*/ 1524000 h 1524000"/>
              <a:gd name="connsiteX1" fmla="*/ 0 w 5061858"/>
              <a:gd name="connsiteY1" fmla="*/ 1524000 h 1524000"/>
              <a:gd name="connsiteX2" fmla="*/ 0 w 5061858"/>
              <a:gd name="connsiteY2" fmla="*/ 185058 h 1524000"/>
              <a:gd name="connsiteX3" fmla="*/ 3189515 w 5061858"/>
              <a:gd name="connsiteY3" fmla="*/ 185058 h 1524000"/>
              <a:gd name="connsiteX4" fmla="*/ 3189515 w 5061858"/>
              <a:gd name="connsiteY4" fmla="*/ 0 h 1524000"/>
              <a:gd name="connsiteX5" fmla="*/ 5061858 w 5061858"/>
              <a:gd name="connsiteY5" fmla="*/ 0 h 1524000"/>
              <a:gd name="connsiteX6" fmla="*/ 5061858 w 5061858"/>
              <a:gd name="connsiteY6" fmla="*/ 1349829 h 1524000"/>
              <a:gd name="connsiteX7" fmla="*/ 1643743 w 5061858"/>
              <a:gd name="connsiteY7" fmla="*/ 1349829 h 1524000"/>
              <a:gd name="connsiteX8" fmla="*/ 1665515 w 5061858"/>
              <a:gd name="connsiteY8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1858" h="1524000">
                <a:moveTo>
                  <a:pt x="1665515" y="1524000"/>
                </a:moveTo>
                <a:lnTo>
                  <a:pt x="0" y="1524000"/>
                </a:lnTo>
                <a:lnTo>
                  <a:pt x="0" y="185058"/>
                </a:lnTo>
                <a:lnTo>
                  <a:pt x="3189515" y="185058"/>
                </a:lnTo>
                <a:lnTo>
                  <a:pt x="3189515" y="0"/>
                </a:lnTo>
                <a:lnTo>
                  <a:pt x="5061858" y="0"/>
                </a:lnTo>
                <a:lnTo>
                  <a:pt x="5061858" y="1349829"/>
                </a:lnTo>
                <a:lnTo>
                  <a:pt x="1643743" y="1349829"/>
                </a:lnTo>
                <a:lnTo>
                  <a:pt x="1665515" y="15240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63678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Gregory of </a:t>
            </a:r>
            <a:r>
              <a:rPr lang="en-US" sz="1200" dirty="0" err="1" smtClean="0"/>
              <a:t>Nazianzus</a:t>
            </a:r>
            <a:r>
              <a:rPr lang="en-US" sz="1200" dirty="0" smtClean="0"/>
              <a:t>, </a:t>
            </a:r>
            <a:r>
              <a:rPr lang="en-US" sz="1200" i="1" dirty="0" smtClean="0"/>
              <a:t>Fourth theological oration </a:t>
            </a:r>
            <a:r>
              <a:rPr lang="en-US" sz="1200" dirty="0" smtClean="0"/>
              <a:t>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086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4075371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6320" y="548639"/>
            <a:ext cx="4221025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548640"/>
            <a:ext cx="3957781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762000"/>
            <a:ext cx="5172075" cy="3695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69" y="3048000"/>
            <a:ext cx="8955969" cy="2743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220200" y="2743200"/>
            <a:ext cx="8961120" cy="18518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" y="3657600"/>
            <a:ext cx="8675506" cy="76299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6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1" y="488067"/>
            <a:ext cx="3962400" cy="636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1613"/>
            <a:ext cx="4419600" cy="633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2057400"/>
            <a:ext cx="5489575" cy="723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200400"/>
            <a:ext cx="8675506" cy="76299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2286000"/>
            <a:ext cx="8832723" cy="6374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470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57200"/>
            <a:ext cx="4131194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209800"/>
            <a:ext cx="3275345" cy="852487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29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1543"/>
            <a:ext cx="4114800" cy="64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2965" y="457199"/>
            <a:ext cx="4161035" cy="640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2" y="4953002"/>
            <a:ext cx="8800243" cy="51263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2" y="838201"/>
            <a:ext cx="8803958" cy="101584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685800"/>
            <a:ext cx="6857999" cy="97971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66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4" y="762000"/>
            <a:ext cx="2917201" cy="589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60" y="445306"/>
            <a:ext cx="3376381" cy="629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8" y="388420"/>
            <a:ext cx="3316602" cy="634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 (via Randy Maddox)</a:t>
            </a:r>
            <a:endParaRPr lang="en-US" sz="32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12" y="3092016"/>
            <a:ext cx="7575176" cy="619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4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IMPORTANCE OF GOOD INFORMATION (via Randy Maddox)</a:t>
            </a:r>
            <a:endParaRPr lang="en-US" sz="3200" dirty="0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71545"/>
            <a:ext cx="4772378" cy="38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275095"/>
            <a:ext cx="477237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09" y="438888"/>
            <a:ext cx="4250651" cy="220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09" y="2582228"/>
            <a:ext cx="4294920" cy="389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84" y="2377303"/>
            <a:ext cx="6091432" cy="210339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1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YOU’VE BEEN AT IT FOR A COUPLE OF WEEKS.</a:t>
            </a:r>
          </a:p>
          <a:p>
            <a:r>
              <a:rPr lang="en-US" sz="3600" dirty="0" smtClean="0"/>
              <a:t>ANY QUESTIONS?</a:t>
            </a:r>
            <a:endParaRPr lang="en-US" sz="3600" dirty="0"/>
          </a:p>
        </p:txBody>
      </p:sp>
      <p:pic>
        <p:nvPicPr>
          <p:cNvPr id="1026" name="Picture 2" descr="http://lcweb.loc.gov/exhibits/religion/00267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29600" y="304800"/>
            <a:ext cx="7977113" cy="5646300"/>
          </a:xfrm>
          <a:prstGeom prst="rect">
            <a:avLst/>
          </a:prstGeom>
          <a:noFill/>
        </p:spPr>
      </p:pic>
      <p:pic>
        <p:nvPicPr>
          <p:cNvPr id="1028" name="Picture 4" descr="http://4.bp.blogspot.com/_R1LkA2qbmx0/TEW3k7N9J-I/AAAAAAAANVE/wLEX-a7BIiQ/s1600/DSCN8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20200" y="2819400"/>
            <a:ext cx="8677275" cy="6505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97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IMPORTANCE OF GOOD INFORMATION (via Randy Maddox)</a:t>
            </a:r>
            <a:endParaRPr lang="en-US" sz="3200" dirty="0"/>
          </a:p>
        </p:txBody>
      </p:sp>
      <p:pic>
        <p:nvPicPr>
          <p:cNvPr id="7170" name="Picture 2" descr="http://a4.g.akamai.net/7/4/99203/v1/smb2.download.akamai.com/99203/cklg/97814267443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428" y="536369"/>
            <a:ext cx="4543145" cy="632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1143000"/>
            <a:ext cx="8667750" cy="4362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687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 (via Randy Maddox)</a:t>
            </a:r>
            <a:endParaRPr lang="en-US" sz="3200" dirty="0"/>
          </a:p>
        </p:txBody>
      </p:sp>
      <p:pic>
        <p:nvPicPr>
          <p:cNvPr id="8197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066800"/>
            <a:ext cx="9144000" cy="310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11351"/>
            <a:ext cx="9128351" cy="18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93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 (via </a:t>
            </a:r>
            <a:r>
              <a:rPr lang="en-US" sz="3200" smtClean="0"/>
              <a:t>Randy Maddox)</a:t>
            </a:r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205163"/>
            <a:ext cx="66960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4" y="2335298"/>
            <a:ext cx="8471312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4" y="1771227"/>
            <a:ext cx="8449056" cy="56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66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3" y="876300"/>
            <a:ext cx="7801914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438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457200"/>
            <a:ext cx="8686800" cy="640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400" noProof="0" dirty="0" smtClean="0"/>
              <a:t>Handouts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7400" noProof="0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7400" noProof="0" dirty="0" smtClean="0">
                <a:solidFill>
                  <a:srgbClr val="FF0000"/>
                </a:solidFill>
              </a:rPr>
              <a:t>How to search</a:t>
            </a:r>
            <a:r>
              <a:rPr lang="en-US" sz="7400" noProof="0" dirty="0" smtClean="0"/>
              <a:t> (search technique)</a:t>
            </a:r>
            <a:endParaRPr kumimoji="0" lang="en-US" sz="7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7400" dirty="0" smtClean="0">
                <a:solidFill>
                  <a:srgbClr val="FF0000"/>
                </a:solidFill>
              </a:rPr>
              <a:t>Where to search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7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Works</a:t>
            </a:r>
            <a:r>
              <a:rPr kumimoji="0" lang="en-US" sz="7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of reference</a:t>
            </a:r>
            <a:r>
              <a:rPr kumimoji="0" lang="en-US" sz="7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  </a:t>
            </a:r>
            <a:r>
              <a:rPr kumimoji="0" lang="en-US" sz="7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Example</a:t>
            </a:r>
            <a:r>
              <a:rPr kumimoji="0" lang="en-US" sz="7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:  Augustine </a:t>
            </a:r>
            <a:r>
              <a:rPr kumimoji="0" lang="en-US" sz="7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only</a:t>
            </a:r>
            <a:r>
              <a:rPr kumimoji="0" lang="en-US" sz="7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, </a:t>
            </a:r>
            <a:r>
              <a:rPr lang="en-US" sz="7400" dirty="0" smtClean="0"/>
              <a:t>dictionaries and </a:t>
            </a:r>
            <a:r>
              <a:rPr kumimoji="0" lang="en-US" sz="7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encyclopedias </a:t>
            </a:r>
            <a:r>
              <a:rPr kumimoji="0" lang="en-US" sz="7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only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Char char="v"/>
            </a:pPr>
            <a:r>
              <a:rPr lang="en-US" sz="7400" i="1" dirty="0" smtClean="0"/>
              <a:t>Principle:</a:t>
            </a:r>
            <a:r>
              <a:rPr lang="en-US" sz="7400" dirty="0" smtClean="0"/>
              <a:t>  from the general to the highly specialized</a:t>
            </a:r>
            <a:endParaRPr kumimoji="0" lang="en-US" sz="7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7400" dirty="0" smtClean="0">
                <a:solidFill>
                  <a:srgbClr val="FF0000"/>
                </a:solidFill>
              </a:rPr>
              <a:t>Library catalogs</a:t>
            </a:r>
            <a:r>
              <a:rPr lang="en-US" sz="7400" dirty="0" smtClean="0"/>
              <a:t> (books)</a:t>
            </a:r>
          </a:p>
          <a:p>
            <a:pPr marL="800100" lvl="1" indent="-342900">
              <a:spcBef>
                <a:spcPct val="20000"/>
              </a:spcBef>
            </a:pPr>
            <a:r>
              <a:rPr lang="en-US" sz="7400" dirty="0" smtClean="0"/>
              <a:t>Securing books</a:t>
            </a:r>
          </a:p>
          <a:p>
            <a:pPr marL="800100" lvl="1" indent="-342900">
              <a:spcBef>
                <a:spcPct val="20000"/>
              </a:spcBef>
            </a:pPr>
            <a:r>
              <a:rPr lang="en-US" sz="7400" dirty="0" smtClean="0"/>
              <a:t>BREAK FOR APPLICATION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7400" dirty="0" smtClean="0">
                <a:solidFill>
                  <a:srgbClr val="FF0000"/>
                </a:solidFill>
              </a:rPr>
              <a:t>Serial bibliographies, indices, or “databases”</a:t>
            </a:r>
            <a:r>
              <a:rPr lang="en-US" sz="7400" dirty="0" smtClean="0"/>
              <a:t> (a</a:t>
            </a:r>
            <a:r>
              <a:rPr kumimoji="0" lang="en-US" sz="7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rticles</a:t>
            </a:r>
            <a:r>
              <a:rPr kumimoji="0" lang="en-US" sz="7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)</a:t>
            </a:r>
          </a:p>
          <a:p>
            <a:pPr marL="1714500" lvl="3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7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non-serial bibliographies</a:t>
            </a:r>
          </a:p>
          <a:p>
            <a:pPr marL="1714500" lvl="3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7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serial bibliographies.  </a:t>
            </a:r>
            <a:r>
              <a:rPr kumimoji="0" lang="en-US" sz="7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Example</a:t>
            </a:r>
            <a:r>
              <a:rPr kumimoji="0" lang="en-US" sz="7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:  Augustine </a:t>
            </a:r>
            <a:r>
              <a:rPr kumimoji="0" lang="en-US" sz="7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only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Char char="v"/>
            </a:pPr>
            <a:r>
              <a:rPr kumimoji="0" lang="en-US" sz="7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Principle:</a:t>
            </a:r>
            <a:r>
              <a:rPr kumimoji="0" lang="en-US" sz="7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 from the general to the highly specialized</a:t>
            </a:r>
          </a:p>
          <a:p>
            <a:pPr marL="800100" lvl="1" indent="-342900">
              <a:spcBef>
                <a:spcPct val="20000"/>
              </a:spcBef>
            </a:pPr>
            <a:r>
              <a:rPr lang="en-US" sz="7400" dirty="0" smtClean="0"/>
              <a:t>Securing articles</a:t>
            </a:r>
          </a:p>
          <a:p>
            <a:pPr marL="800100" lvl="1" indent="-342900">
              <a:spcBef>
                <a:spcPct val="20000"/>
              </a:spcBef>
            </a:pPr>
            <a:endParaRPr lang="en-US" sz="7400" dirty="0" smtClean="0"/>
          </a:p>
          <a:p>
            <a:pPr marL="342900" indent="-342900">
              <a:spcBef>
                <a:spcPct val="20000"/>
              </a:spcBef>
            </a:pPr>
            <a:r>
              <a:rPr lang="en-US" sz="7400" dirty="0" smtClean="0"/>
              <a:t>Creating lists, RefWorks</a:t>
            </a:r>
          </a:p>
        </p:txBody>
      </p:sp>
    </p:spTree>
    <p:extLst>
      <p:ext uri="{BB962C8B-B14F-4D97-AF65-F5344CB8AC3E}">
        <p14:creationId xmlns:p14="http://schemas.microsoft.com/office/powerpoint/2010/main" val="11084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HOW TO SEARCH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6868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Searching no substitute for reading and following the “links”</a:t>
            </a:r>
          </a:p>
          <a:p>
            <a:r>
              <a:rPr lang="en-US" sz="2400" dirty="0" smtClean="0"/>
              <a:t>The structure of an effective search, incl. Boolean operators</a:t>
            </a:r>
          </a:p>
          <a:p>
            <a:r>
              <a:rPr lang="en-US" sz="2400" dirty="0" smtClean="0"/>
              <a:t>Additional tools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Phrase-searching:  usually “ ”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Truncation:  usually *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Wildcards:  sometimes ?, sometimes #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Fields and field codes (as distinguished from Keywords)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Clustering/nesting:  usually ( 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Authoritative forms (subject headings, uniform titles, name authorities)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278562"/>
            <a:ext cx="9144000" cy="579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+mj-lt"/>
                <a:ea typeface="+mj-ea"/>
                <a:cs typeface="+mj-cs"/>
              </a:rPr>
              <a:t>WHERE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 SEARCH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61" y="1676400"/>
            <a:ext cx="644467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47" y="1667415"/>
            <a:ext cx="6444677" cy="519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22" y="1687286"/>
            <a:ext cx="67913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" y="2254023"/>
            <a:ext cx="85439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35" y="1678481"/>
            <a:ext cx="8453700" cy="517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971800" y="1687286"/>
            <a:ext cx="1066800" cy="3701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81200" y="6172200"/>
            <a:ext cx="1143000" cy="3851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WORKS OF REFERENCE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143000"/>
            <a:ext cx="8534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subordinate</a:t>
            </a:r>
            <a:r>
              <a:rPr lang="en-US" dirty="0" smtClean="0"/>
              <a:t> but real value of the tertiary source</a:t>
            </a:r>
          </a:p>
          <a:p>
            <a:r>
              <a:rPr lang="en-US" dirty="0" smtClean="0"/>
              <a:t>Today’s </a:t>
            </a:r>
            <a:r>
              <a:rPr lang="en-US" i="1" dirty="0" smtClean="0"/>
              <a:t>example:  </a:t>
            </a:r>
            <a:r>
              <a:rPr lang="en-US" dirty="0" smtClean="0"/>
              <a:t>1) the encyclopedia and 2) the serial bibliography.  But works of reference come in many forms</a:t>
            </a:r>
          </a:p>
          <a:p>
            <a:r>
              <a:rPr lang="en-US" dirty="0" smtClean="0"/>
              <a:t>What (little) a scholarly </a:t>
            </a:r>
            <a:r>
              <a:rPr lang="en-US" i="1" dirty="0" smtClean="0"/>
              <a:t>encyclopedia</a:t>
            </a:r>
            <a:r>
              <a:rPr lang="en-US" dirty="0" smtClean="0"/>
              <a:t> can provide:</a:t>
            </a:r>
          </a:p>
          <a:p>
            <a:pPr lvl="2"/>
            <a:r>
              <a:rPr lang="en-US" sz="3200" i="1" dirty="0" smtClean="0"/>
              <a:t>An overview, a summary, a sense of the lay of the land</a:t>
            </a:r>
          </a:p>
          <a:p>
            <a:pPr lvl="2"/>
            <a:r>
              <a:rPr lang="en-US" sz="3200" i="1" dirty="0" smtClean="0"/>
              <a:t>Keywords, incl. Cross references</a:t>
            </a:r>
          </a:p>
          <a:p>
            <a:pPr lvl="2"/>
            <a:r>
              <a:rPr lang="en-US" sz="3200" i="1" dirty="0" smtClean="0"/>
              <a:t>Starter bibliography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The Oxford Dictionary of the Christian Church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14" y="838200"/>
            <a:ext cx="4507373" cy="593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AND BY THE WAY</a:t>
            </a:r>
            <a:endParaRPr lang="en-US" dirty="0"/>
          </a:p>
        </p:txBody>
      </p:sp>
      <p:pic>
        <p:nvPicPr>
          <p:cNvPr id="15362" name="Picture 2" descr="Encyclopedia of the Bible and its recepti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1981200" cy="2830286"/>
          </a:xfrm>
          <a:prstGeom prst="rect">
            <a:avLst/>
          </a:prstGeom>
          <a:noFill/>
        </p:spPr>
      </p:pic>
      <p:pic>
        <p:nvPicPr>
          <p:cNvPr id="15363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246554"/>
            <a:ext cx="4057650" cy="237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The Oxford encyclopedia of the Reformati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4342" y="762000"/>
            <a:ext cx="2342834" cy="3028950"/>
          </a:xfrm>
          <a:prstGeom prst="rect">
            <a:avLst/>
          </a:prstGeom>
          <a:noFill/>
        </p:spPr>
      </p:pic>
      <p:pic>
        <p:nvPicPr>
          <p:cNvPr id="15366" name="Picture 6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4800600"/>
            <a:ext cx="1768929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19980"/>
            <a:ext cx="28384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91987"/>
            <a:ext cx="203718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 descr="http://www.eerdmans.com/shop_products/9780802824134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71859"/>
            <a:ext cx="3352800" cy="448614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14" name="Picture 10" descr="http://www.eerdmans.com/shop_products/9780802824141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133600"/>
            <a:ext cx="3350554" cy="4495800"/>
          </a:xfrm>
          <a:prstGeom prst="rect">
            <a:avLst/>
          </a:prstGeom>
          <a:noFill/>
        </p:spPr>
      </p:pic>
      <p:pic>
        <p:nvPicPr>
          <p:cNvPr id="21512" name="Picture 8" descr="http://www.eerdmans.com/shop_products/9780802824158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828800"/>
            <a:ext cx="3351141" cy="4495800"/>
          </a:xfrm>
          <a:prstGeom prst="rect">
            <a:avLst/>
          </a:prstGeom>
          <a:noFill/>
        </p:spPr>
      </p:pic>
      <p:pic>
        <p:nvPicPr>
          <p:cNvPr id="21510" name="Picture 6" descr="http://www.eerdmans.com/shop_products/9780802824165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524000"/>
            <a:ext cx="3322358" cy="4467225"/>
          </a:xfrm>
          <a:prstGeom prst="rect">
            <a:avLst/>
          </a:prstGeom>
          <a:noFill/>
        </p:spPr>
      </p:pic>
      <p:pic>
        <p:nvPicPr>
          <p:cNvPr id="21508" name="Picture 4" descr="http://www.eerdmans.com/shop_products/9780802824172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773327"/>
            <a:ext cx="3657600" cy="4917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  <p:pic>
        <p:nvPicPr>
          <p:cNvPr id="1026" name="Picture 2" descr="http://lcweb.loc.gov/exhibits/religion/00267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29600" y="304800"/>
            <a:ext cx="7977113" cy="5646300"/>
          </a:xfrm>
          <a:prstGeom prst="rect">
            <a:avLst/>
          </a:prstGeom>
          <a:noFill/>
        </p:spPr>
      </p:pic>
      <p:pic>
        <p:nvPicPr>
          <p:cNvPr id="1028" name="Picture 4" descr="http://4.bp.blogspot.com/_R1LkA2qbmx0/TEW3k7N9J-I/AAAAAAAANVE/wLEX-a7BIiQ/s1600/DSCN8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20200" y="2819400"/>
            <a:ext cx="8677275" cy="650557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2523"/>
            <a:ext cx="1648405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704" y="392522"/>
            <a:ext cx="1557758" cy="212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77" y="2495850"/>
            <a:ext cx="4987876" cy="200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63" y="4502182"/>
            <a:ext cx="4339037" cy="219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99" y="2499049"/>
            <a:ext cx="3750052" cy="216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04963" y="6072187"/>
            <a:ext cx="4110437" cy="7096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57200"/>
            <a:ext cx="414906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44949"/>
            <a:ext cx="4150043" cy="641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61" y="1938338"/>
            <a:ext cx="7683175" cy="42338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457200"/>
            <a:ext cx="5314950" cy="50863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838200" y="3810000"/>
            <a:ext cx="1676400" cy="1524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6" name="Picture 4" descr="Cov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685800"/>
            <a:ext cx="4108479" cy="5943600"/>
          </a:xfrm>
          <a:prstGeom prst="rect">
            <a:avLst/>
          </a:prstGeom>
          <a:noFill/>
        </p:spPr>
      </p:pic>
      <p:pic>
        <p:nvPicPr>
          <p:cNvPr id="2355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71600"/>
            <a:ext cx="9144000" cy="448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over of Encyclopedia of Early Christianity, Second Edi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3276600" cy="4614931"/>
          </a:xfrm>
          <a:prstGeom prst="rect">
            <a:avLst/>
          </a:prstGeom>
          <a:noFill/>
        </p:spPr>
      </p:pic>
      <p:pic>
        <p:nvPicPr>
          <p:cNvPr id="12" name="Picture 2" descr="cover of Encyclopedia of Early Christianity, Second Edi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762000"/>
            <a:ext cx="3276600" cy="4614931"/>
          </a:xfrm>
          <a:prstGeom prst="rect">
            <a:avLst/>
          </a:prstGeom>
          <a:noFill/>
        </p:spPr>
      </p:pic>
      <p:pic>
        <p:nvPicPr>
          <p:cNvPr id="10" name="Picture 4" descr="http://www.utoronto.ca/stmikes/kelly/research_guides/images/grad_theology/Encyclopedia_Ear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295400"/>
            <a:ext cx="1628775" cy="2362200"/>
          </a:xfrm>
          <a:prstGeom prst="rect">
            <a:avLst/>
          </a:prstGeom>
          <a:noFill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752600" y="2371725"/>
            <a:ext cx="273367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57199"/>
            <a:ext cx="4189297" cy="640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800600"/>
            <a:ext cx="8703311" cy="16954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1752600" y="381000"/>
            <a:ext cx="3810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1"/>
            <a:ext cx="2442651" cy="632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533400"/>
            <a:ext cx="417361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675824"/>
            <a:ext cx="5257800" cy="318205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234" y="838200"/>
            <a:ext cx="6302266" cy="15621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3962400" y="457200"/>
            <a:ext cx="3810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2" name="Picture 4" descr="http://www.utoronto.ca/stmikes/kelly/research_guides/images/grad_theology/Encyclopedia_Ear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1628775" cy="2362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14600" y="5181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Patrology</a:t>
            </a:r>
            <a:endParaRPr lang="en-US" dirty="0" smtClean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52600" y="2371725"/>
            <a:ext cx="273367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368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4732657" cy="489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3733800" y="5562600"/>
            <a:ext cx="15240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40572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3810000" y="381000"/>
            <a:ext cx="5334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34155"/>
            <a:ext cx="4012883" cy="619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3350" y="533400"/>
            <a:ext cx="52006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3350" y="3352800"/>
            <a:ext cx="52006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rot="5400000" flipH="1" flipV="1">
            <a:off x="914400" y="2438400"/>
            <a:ext cx="4800600" cy="1600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514600" y="4800600"/>
            <a:ext cx="42672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533400"/>
            <a:ext cx="5124450" cy="17335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 rot="10800000">
            <a:off x="5867400" y="838200"/>
            <a:ext cx="12192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63751"/>
            <a:ext cx="4191000" cy="639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33400"/>
            <a:ext cx="2974805" cy="619389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2133600" y="1905000"/>
            <a:ext cx="3810000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0" y="381000"/>
            <a:ext cx="6096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6" name="Picture 2" descr="http://www.eerdmans.com/shop_products/9780802864796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762000"/>
            <a:ext cx="4276725" cy="568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  <p:pic>
        <p:nvPicPr>
          <p:cNvPr id="1026" name="Picture 2" descr="http://lcweb.loc.gov/exhibits/religion/00267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29600" y="304800"/>
            <a:ext cx="7977113" cy="5646300"/>
          </a:xfrm>
          <a:prstGeom prst="rect">
            <a:avLst/>
          </a:prstGeom>
          <a:noFill/>
        </p:spPr>
      </p:pic>
      <p:pic>
        <p:nvPicPr>
          <p:cNvPr id="1028" name="Picture 4" descr="http://4.bp.blogspot.com/_R1LkA2qbmx0/TEW3k7N9J-I/AAAAAAAANVE/wLEX-a7BIiQ/s1600/DSCN8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20200" y="2819400"/>
            <a:ext cx="8677275" cy="6505575"/>
          </a:xfrm>
          <a:prstGeom prst="rect">
            <a:avLst/>
          </a:prstGeom>
          <a:noFill/>
        </p:spPr>
      </p:pic>
      <p:pic>
        <p:nvPicPr>
          <p:cNvPr id="2" name="Picture 6" descr="http://3.bp.blogspot.com/-Hv-dSFTF-Hc/TcnnaxfZh_I/AAAAAAAAAyI/rq42soXd2eU/s1600/P10408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363" y="352425"/>
            <a:ext cx="8677275" cy="6505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9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42013"/>
            <a:ext cx="4114800" cy="63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530290"/>
            <a:ext cx="4189970" cy="632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048000"/>
            <a:ext cx="5457825" cy="9334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2057400" y="6705600"/>
            <a:ext cx="304800" cy="152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05600" y="6705600"/>
            <a:ext cx="304800" cy="152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533400"/>
            <a:ext cx="2860860" cy="607553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352800"/>
            <a:ext cx="8839205" cy="146540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 rot="10800000" flipV="1">
            <a:off x="4495800" y="2514600"/>
            <a:ext cx="20574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62000" y="3200400"/>
            <a:ext cx="16002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8" name="Picture 2" descr="F:\THEO Graduate program Orientation Long\Augustinus-Lexik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0" y="838200"/>
            <a:ext cx="5169265" cy="5486399"/>
          </a:xfrm>
          <a:prstGeom prst="rect">
            <a:avLst/>
          </a:prstGeom>
          <a:noFill/>
        </p:spPr>
      </p:pic>
      <p:pic>
        <p:nvPicPr>
          <p:cNvPr id="24582" name="Picture 6" descr="http://www.schwabe.ch/media/doc_images/2448-6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8946" y="685800"/>
            <a:ext cx="4346109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Dictionary or encyclopedia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" y="598485"/>
            <a:ext cx="4267200" cy="625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743200"/>
            <a:ext cx="8609610" cy="3429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92269"/>
            <a:ext cx="4309110" cy="636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114800" y="533400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83680" y="457200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1354648"/>
            <a:ext cx="4852933" cy="539857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1371600"/>
            <a:ext cx="5495925" cy="11525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51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471037"/>
            <a:ext cx="4348259" cy="638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1981200" y="381000"/>
            <a:ext cx="3810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46624"/>
            <a:ext cx="4419600" cy="641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572000"/>
            <a:ext cx="6433794" cy="1066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895600"/>
            <a:ext cx="5495925" cy="1409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6781800" y="3962400"/>
            <a:ext cx="22098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524000" y="4495800"/>
            <a:ext cx="27432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2895600"/>
            <a:ext cx="6573217" cy="378355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3733800" y="4267200"/>
            <a:ext cx="1219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81000" y="2286000"/>
            <a:ext cx="20574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0" grpId="0" animBg="1"/>
      <p:bldP spid="1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DICTIONARIES AND ENCYCLOPEDIAS</a:t>
            </a:r>
            <a:endParaRPr lang="en-US" sz="3200" dirty="0"/>
          </a:p>
        </p:txBody>
      </p:sp>
      <p:sp>
        <p:nvSpPr>
          <p:cNvPr id="1026" name="AutoShape 2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Cover Art"/>
          <p:cNvSpPr>
            <a:spLocks noChangeAspect="1" noChangeArrowheads="1"/>
          </p:cNvSpPr>
          <p:nvPr/>
        </p:nvSpPr>
        <p:spPr bwMode="auto">
          <a:xfrm>
            <a:off x="155575" y="-852488"/>
            <a:ext cx="13525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0"/>
            <a:ext cx="213364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533400"/>
            <a:ext cx="434725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733800"/>
            <a:ext cx="7829811" cy="1981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rot="16200000" flipH="1">
            <a:off x="1752600" y="3276600"/>
            <a:ext cx="60960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91200" y="457200"/>
            <a:ext cx="3810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Dictionary or encyclopedia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10400" y="2286000"/>
            <a:ext cx="213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hlinkClick r:id="rId3"/>
              </a:rPr>
              <a:t>Aphorims</a:t>
            </a:r>
            <a:r>
              <a:rPr lang="en-US" dirty="0" smtClean="0"/>
              <a:t> in English:</a:t>
            </a:r>
            <a:endParaRPr lang="en-US" dirty="0" smtClean="0">
              <a:hlinkClick r:id="rId4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 smtClean="0">
                <a:hlinkClick r:id="rId5"/>
              </a:rPr>
              <a:t>Crede</a:t>
            </a:r>
            <a:r>
              <a:rPr lang="en-US" dirty="0" smtClean="0">
                <a:hlinkClick r:id="rId5"/>
              </a:rPr>
              <a:t> </a:t>
            </a:r>
            <a:r>
              <a:rPr lang="en-US" dirty="0" err="1" smtClean="0">
                <a:hlinkClick r:id="rId5"/>
              </a:rPr>
              <a:t>ut</a:t>
            </a:r>
            <a:r>
              <a:rPr lang="en-US" dirty="0" smtClean="0">
                <a:hlinkClick r:id="rId5"/>
              </a:rPr>
              <a:t> </a:t>
            </a:r>
            <a:r>
              <a:rPr lang="en-US" dirty="0" err="1" smtClean="0">
                <a:hlinkClick r:id="rId5"/>
              </a:rPr>
              <a:t>intellegas</a:t>
            </a:r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Article of the month</a:t>
            </a:r>
            <a:r>
              <a:rPr lang="en-US" dirty="0" smtClean="0"/>
              <a:t> in English: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>
                <a:hlinkClick r:id="rId6"/>
              </a:rPr>
              <a:t>Frui-uti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>
                <a:hlinkClick r:id="rId7"/>
              </a:rPr>
              <a:t>Iudaei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8"/>
              </a:rPr>
              <a:t>Lazarus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-2514600" y="762000"/>
            <a:ext cx="2286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Adam</a:t>
            </a:r>
          </a:p>
          <a:p>
            <a:r>
              <a:rPr lang="en-US" dirty="0" err="1" smtClean="0"/>
              <a:t>Aeternitas</a:t>
            </a:r>
            <a:endParaRPr lang="en-US" dirty="0" smtClean="0"/>
          </a:p>
          <a:p>
            <a:r>
              <a:rPr lang="en-US" dirty="0" smtClean="0"/>
              <a:t>Anima, animus</a:t>
            </a:r>
          </a:p>
          <a:p>
            <a:r>
              <a:rPr lang="en-US" dirty="0" err="1" smtClean="0"/>
              <a:t>Augustinus</a:t>
            </a:r>
            <a:r>
              <a:rPr lang="en-US" dirty="0" smtClean="0"/>
              <a:t> (</a:t>
            </a:r>
            <a:r>
              <a:rPr lang="en-US" dirty="0" err="1" smtClean="0"/>
              <a:t>uita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Baptismus</a:t>
            </a:r>
            <a:r>
              <a:rPr lang="en-US" dirty="0" smtClean="0"/>
              <a:t> </a:t>
            </a:r>
            <a:r>
              <a:rPr lang="en-US" dirty="0" err="1" smtClean="0"/>
              <a:t>paruulorum</a:t>
            </a:r>
            <a:endParaRPr lang="en-US" dirty="0" smtClean="0"/>
          </a:p>
          <a:p>
            <a:r>
              <a:rPr lang="en-US" dirty="0" err="1" smtClean="0"/>
              <a:t>Cassiacum</a:t>
            </a:r>
            <a:endParaRPr lang="en-US" dirty="0" smtClean="0"/>
          </a:p>
          <a:p>
            <a:r>
              <a:rPr lang="en-US" dirty="0" err="1" smtClean="0"/>
              <a:t>Causa</a:t>
            </a:r>
            <a:endParaRPr lang="en-US" dirty="0" smtClean="0"/>
          </a:p>
          <a:p>
            <a:r>
              <a:rPr lang="en-US" dirty="0" err="1" smtClean="0"/>
              <a:t>Ciuitate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(De)</a:t>
            </a:r>
          </a:p>
          <a:p>
            <a:r>
              <a:rPr lang="en-US" dirty="0" err="1" smtClean="0"/>
              <a:t>Cogitatio</a:t>
            </a:r>
            <a:endParaRPr lang="en-US" dirty="0" smtClean="0"/>
          </a:p>
          <a:p>
            <a:r>
              <a:rPr lang="en-US" dirty="0" err="1" smtClean="0"/>
              <a:t>Cognitio</a:t>
            </a:r>
            <a:endParaRPr lang="en-US" dirty="0" smtClean="0"/>
          </a:p>
          <a:p>
            <a:r>
              <a:rPr lang="en-US" dirty="0" err="1" smtClean="0"/>
              <a:t>Concupiscentia</a:t>
            </a:r>
            <a:endParaRPr lang="en-US" dirty="0" smtClean="0"/>
          </a:p>
          <a:p>
            <a:r>
              <a:rPr lang="en-US" dirty="0" smtClean="0"/>
              <a:t>Corpus</a:t>
            </a:r>
          </a:p>
          <a:p>
            <a:r>
              <a:rPr lang="en-US" dirty="0" err="1" smtClean="0"/>
              <a:t>Credere</a:t>
            </a:r>
            <a:endParaRPr lang="en-US" dirty="0" smtClean="0"/>
          </a:p>
          <a:p>
            <a:r>
              <a:rPr lang="en-US" dirty="0" smtClean="0"/>
              <a:t>Daemon(</a:t>
            </a:r>
            <a:r>
              <a:rPr lang="en-US" dirty="0" err="1" smtClean="0"/>
              <a:t>es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Diuinatione</a:t>
            </a:r>
            <a:r>
              <a:rPr lang="en-US" dirty="0" smtClean="0"/>
              <a:t> </a:t>
            </a:r>
            <a:r>
              <a:rPr lang="en-US" dirty="0" err="1" smtClean="0"/>
              <a:t>daemonum</a:t>
            </a:r>
            <a:r>
              <a:rPr lang="en-US" dirty="0" smtClean="0"/>
              <a:t> (De)</a:t>
            </a:r>
          </a:p>
          <a:p>
            <a:r>
              <a:rPr lang="en-US" dirty="0" err="1" smtClean="0"/>
              <a:t>Divititiae</a:t>
            </a:r>
            <a:endParaRPr lang="en-US" dirty="0" smtClean="0"/>
          </a:p>
          <a:p>
            <a:r>
              <a:rPr lang="en-US" dirty="0" smtClean="0"/>
              <a:t>Dolor (</a:t>
            </a:r>
            <a:r>
              <a:rPr lang="en-US" dirty="0" err="1" smtClean="0"/>
              <a:t>dolere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Donatistae</a:t>
            </a:r>
            <a:r>
              <a:rPr lang="en-US" dirty="0" smtClean="0"/>
              <a:t> II</a:t>
            </a:r>
          </a:p>
          <a:p>
            <a:r>
              <a:rPr lang="en-US" dirty="0" err="1" smtClean="0"/>
              <a:t>Ieiunium</a:t>
            </a:r>
            <a:endParaRPr lang="en-US" dirty="0" smtClean="0"/>
          </a:p>
          <a:p>
            <a:r>
              <a:rPr lang="en-US" dirty="0" err="1" smtClean="0"/>
              <a:t>Immortalitas</a:t>
            </a:r>
            <a:endParaRPr lang="en-US" dirty="0" smtClean="0"/>
          </a:p>
          <a:p>
            <a:r>
              <a:rPr lang="en-US" dirty="0" err="1" smtClean="0"/>
              <a:t>Lex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6" descr="http://www.schwabe.ch/media/doc_images/2448-6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98946" y="685800"/>
            <a:ext cx="4346109" cy="5943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1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71600" y="304800"/>
            <a:ext cx="6477000" cy="6324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86000" y="3657600"/>
            <a:ext cx="838200" cy="838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90800" y="3048000"/>
            <a:ext cx="3352800" cy="33528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505200" y="5105400"/>
            <a:ext cx="838200" cy="8382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81400" y="5334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39624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OCA</a:t>
            </a:r>
            <a:r>
              <a:rPr lang="en-US" dirty="0" smtClean="0"/>
              <a:t> (Summit borrowing, adopted borrowing)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1143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WorldCat</a:t>
            </a:r>
            <a:r>
              <a:rPr lang="en-US" dirty="0" smtClean="0"/>
              <a:t> (</a:t>
            </a:r>
            <a:r>
              <a:rPr lang="en-US" dirty="0" err="1" smtClean="0"/>
              <a:t>InterLibrary</a:t>
            </a:r>
            <a:r>
              <a:rPr lang="en-US" dirty="0" smtClean="0"/>
              <a:t> Loan (ILL))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257800" y="1905000"/>
            <a:ext cx="838200" cy="8382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8200" y="3733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PSAIL (</a:t>
            </a:r>
            <a:r>
              <a:rPr lang="en-US" dirty="0" smtClean="0">
                <a:hlinkClick r:id="rId3"/>
              </a:rPr>
              <a:t>NWU, PLU</a:t>
            </a:r>
            <a:r>
              <a:rPr lang="en-US" dirty="0" smtClean="0"/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2133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Public libraries (</a:t>
            </a:r>
            <a:r>
              <a:rPr lang="en-US" dirty="0" smtClean="0">
                <a:hlinkClick r:id="rId3"/>
              </a:rPr>
              <a:t>SPL, KCLS</a:t>
            </a:r>
            <a:r>
              <a:rPr lang="en-US" dirty="0" smtClean="0"/>
              <a:t>, etc.)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1981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BOOKS AND MORE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7162800" y="12954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hlinkClick r:id="rId4"/>
              </a:rPr>
              <a:t>WorldCat</a:t>
            </a:r>
            <a:r>
              <a:rPr lang="en-US" sz="1400" dirty="0" smtClean="0">
                <a:hlinkClick r:id="rId4"/>
              </a:rPr>
              <a:t> First Search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5"/>
              </a:rPr>
              <a:t>Harvard University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6"/>
              </a:rPr>
              <a:t>Princeton Seminary</a:t>
            </a:r>
            <a:r>
              <a:rPr lang="en-US" sz="1400" dirty="0" smtClean="0"/>
              <a:t>, and beyond</a:t>
            </a:r>
            <a:endParaRPr lang="en-US" sz="1400" dirty="0"/>
          </a:p>
        </p:txBody>
      </p:sp>
      <p:pic>
        <p:nvPicPr>
          <p:cNvPr id="6147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591175"/>
            <a:ext cx="45624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>
            <a:hlinkClick r:id="rId7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2" y="3238500"/>
            <a:ext cx="46196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>
            <a:hlinkClick r:id="rId7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35901"/>
            <a:ext cx="46291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70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3" grpId="0" animBg="1"/>
      <p:bldP spid="4" grpId="0" animBg="1"/>
      <p:bldP spid="5" grpId="0"/>
      <p:bldP spid="6" grpId="0"/>
      <p:bldP spid="7" grpId="0"/>
      <p:bldP spid="11" grpId="0" animBg="1"/>
      <p:bldP spid="16" grpId="0"/>
      <p:bldP spid="17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SECURING BOOKS</a:t>
            </a:r>
            <a:endParaRPr lang="en-US" sz="3200" dirty="0"/>
          </a:p>
        </p:txBody>
      </p:sp>
      <p:pic>
        <p:nvPicPr>
          <p:cNvPr id="1229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2590800"/>
            <a:ext cx="24479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962275"/>
            <a:ext cx="27622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762000"/>
            <a:ext cx="76676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5478036"/>
            <a:ext cx="6781800" cy="137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651013"/>
            <a:ext cx="6781800" cy="15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4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BREAK/APPLICATION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NON-SERIAL BIBLIOGRAPHIES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22098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In the form of </a:t>
            </a:r>
            <a:r>
              <a:rPr lang="en-US" sz="2800" b="1" dirty="0" smtClean="0"/>
              <a:t>books</a:t>
            </a:r>
            <a:r>
              <a:rPr lang="en-US" sz="2800" dirty="0" smtClean="0"/>
              <a:t>, webpages/sites, etc.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In the form of </a:t>
            </a:r>
            <a:r>
              <a:rPr lang="en-US" sz="2800" b="1" dirty="0" smtClean="0"/>
              <a:t>articles</a:t>
            </a:r>
            <a:r>
              <a:rPr lang="en-US" sz="2800" dirty="0" smtClean="0"/>
              <a:t>, webpages/sites, etc.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  <p:pic>
        <p:nvPicPr>
          <p:cNvPr id="1026" name="Picture 2" descr="http://lcweb.loc.gov/exhibits/religion/00267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29600" y="304800"/>
            <a:ext cx="7977113" cy="5646300"/>
          </a:xfrm>
          <a:prstGeom prst="rect">
            <a:avLst/>
          </a:prstGeom>
          <a:noFill/>
        </p:spPr>
      </p:pic>
      <p:pic>
        <p:nvPicPr>
          <p:cNvPr id="1028" name="Picture 4" descr="http://4.bp.blogspot.com/_R1LkA2qbmx0/TEW3k7N9J-I/AAAAAAAANVE/wLEX-a7BIiQ/s1600/DSCN8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20200" y="2819400"/>
            <a:ext cx="8677275" cy="6505575"/>
          </a:xfrm>
          <a:prstGeom prst="rect">
            <a:avLst/>
          </a:prstGeom>
          <a:noFill/>
        </p:spPr>
      </p:pic>
      <p:pic>
        <p:nvPicPr>
          <p:cNvPr id="9218" name="Picture 2" descr="http://www.hup.harvard.edu/images/jackets/9780674033276-l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32" y="609600"/>
            <a:ext cx="4162537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4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82509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hlinkClick r:id="rId2"/>
              </a:rPr>
              <a:t>SERIAL BIBLIOGRAPHIES</a:t>
            </a:r>
            <a:endParaRPr lang="en-US" sz="2800" dirty="0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4489580" cy="357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4176712" cy="342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7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SERIAL BIBLIOGRAPHIES</a:t>
            </a:r>
            <a:br>
              <a:rPr lang="en-US" sz="3200" dirty="0" smtClean="0"/>
            </a:br>
            <a:r>
              <a:rPr lang="en-US" sz="3200" dirty="0" smtClean="0"/>
              <a:t>(Augustine example)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2192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Know your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database (coverage, technique)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General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hlinkClick r:id="rId2"/>
              </a:rPr>
              <a:t>ATLA Religion Database with Serials</a:t>
            </a:r>
            <a:r>
              <a:rPr lang="en-US" sz="1600" dirty="0" smtClean="0"/>
              <a:t> (ATLAS).  SPU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3"/>
              </a:rPr>
              <a:t>Index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3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3"/>
              </a:rPr>
              <a:t>Theologicus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3"/>
              </a:rPr>
              <a:t> (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3"/>
              </a:rPr>
              <a:t>IxTheo</a:t>
            </a:r>
            <a:r>
              <a:rPr lang="en-US" sz="1600" dirty="0" smtClean="0">
                <a:hlinkClick r:id="rId3"/>
              </a:rPr>
              <a:t>)</a:t>
            </a:r>
            <a:r>
              <a:rPr lang="en-US" sz="1600" dirty="0" smtClean="0"/>
              <a:t>.  Free online</a:t>
            </a:r>
            <a:endParaRPr lang="en-US" sz="1600" noProof="0" dirty="0" smtClean="0"/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600" b="0" i="1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Catholic</a:t>
            </a:r>
            <a:r>
              <a:rPr kumimoji="0" lang="en-US" sz="1600" b="0" i="1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periodical and literature index.  </a:t>
            </a:r>
            <a:r>
              <a:rPr kumimoji="0" lang="en-US" sz="1600" b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UW, in paper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i="1" baseline="0" noProof="0" dirty="0" smtClean="0"/>
              <a:t>Christian</a:t>
            </a:r>
            <a:r>
              <a:rPr lang="en-US" sz="1600" i="1" noProof="0" dirty="0" smtClean="0"/>
              <a:t> periodical index.  </a:t>
            </a:r>
            <a:r>
              <a:rPr lang="en-US" sz="1600" noProof="0" dirty="0" smtClean="0"/>
              <a:t>SPU, in paper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i="1" noProof="0" dirty="0" smtClean="0"/>
              <a:t>Religious and theological abstracts.  </a:t>
            </a:r>
            <a:r>
              <a:rPr lang="en-US" sz="1600" noProof="0" dirty="0" smtClean="0"/>
              <a:t>SPU, in paper (dead)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i="1" dirty="0" smtClean="0"/>
              <a:t>etc.</a:t>
            </a:r>
            <a:endParaRPr lang="en-US" sz="1600" i="1" noProof="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Specialized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hlinkClick r:id="rId4"/>
              </a:rPr>
              <a:t>Bibliographical Information Database in </a:t>
            </a:r>
            <a:r>
              <a:rPr lang="en-US" sz="1600" dirty="0" err="1" smtClean="0">
                <a:hlinkClick r:id="rId4"/>
              </a:rPr>
              <a:t>Patristics</a:t>
            </a:r>
            <a:r>
              <a:rPr lang="en-US" sz="1600" dirty="0" smtClean="0"/>
              <a:t> (and predecessors).  Free online</a:t>
            </a:r>
            <a:endParaRPr lang="en-US" sz="1600" i="1" dirty="0" smtClean="0"/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2"/>
              </a:rPr>
              <a:t>L’Année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2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2"/>
              </a:rPr>
              <a:t>Philologique</a:t>
            </a:r>
            <a:r>
              <a:rPr lang="en-US" sz="1600" dirty="0" smtClean="0"/>
              <a:t>.  UW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i="1" dirty="0" smtClean="0"/>
              <a:t>etc.</a:t>
            </a: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Highly specialized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>
                <a:hlinkClick r:id="rId5"/>
              </a:rPr>
              <a:t>“Bulletin </a:t>
            </a:r>
            <a:r>
              <a:rPr lang="en-US" sz="1600" dirty="0" err="1">
                <a:hlinkClick r:id="rId5"/>
              </a:rPr>
              <a:t>Augustinien</a:t>
            </a:r>
            <a:r>
              <a:rPr lang="en-US" sz="1600" dirty="0">
                <a:hlinkClick r:id="rId5"/>
              </a:rPr>
              <a:t>” </a:t>
            </a:r>
            <a:r>
              <a:rPr lang="en-US" sz="1600" dirty="0"/>
              <a:t>(</a:t>
            </a:r>
            <a:r>
              <a:rPr lang="en-US" sz="1600" i="1" dirty="0">
                <a:hlinkClick r:id="rId6"/>
              </a:rPr>
              <a:t>Revue des </a:t>
            </a:r>
            <a:r>
              <a:rPr lang="en-US" sz="1600" i="1" dirty="0" err="1">
                <a:hlinkClick r:id="rId6"/>
              </a:rPr>
              <a:t>études</a:t>
            </a:r>
            <a:r>
              <a:rPr lang="en-US" sz="1600" i="1" dirty="0">
                <a:hlinkClick r:id="rId6"/>
              </a:rPr>
              <a:t> </a:t>
            </a:r>
            <a:r>
              <a:rPr lang="en-US" sz="1600" i="1" dirty="0" err="1">
                <a:hlinkClick r:id="rId6"/>
              </a:rPr>
              <a:t>augustiniennes</a:t>
            </a:r>
            <a:r>
              <a:rPr lang="en-US" sz="1600" i="1" dirty="0">
                <a:hlinkClick r:id="rId6"/>
              </a:rPr>
              <a:t> (et </a:t>
            </a:r>
            <a:r>
              <a:rPr lang="en-US" sz="1600" i="1" dirty="0" err="1">
                <a:hlinkClick r:id="rId6"/>
              </a:rPr>
              <a:t>patristiques</a:t>
            </a:r>
            <a:r>
              <a:rPr lang="en-US" sz="1600" i="1" dirty="0">
                <a:hlinkClick r:id="rId6"/>
              </a:rPr>
              <a:t>)</a:t>
            </a:r>
            <a:r>
              <a:rPr lang="en-US" sz="1600" dirty="0"/>
              <a:t>).  Earlier years free </a:t>
            </a:r>
            <a:r>
              <a:rPr lang="en-US" sz="1600" dirty="0" smtClean="0"/>
              <a:t>online</a:t>
            </a:r>
            <a:endParaRPr lang="en-US" sz="1600" dirty="0" smtClean="0">
              <a:hlinkClick r:id="rId7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err="1" smtClean="0">
                <a:hlinkClick r:id="rId7"/>
              </a:rPr>
              <a:t>Augustinus</a:t>
            </a:r>
            <a:r>
              <a:rPr lang="en-US" sz="1600" dirty="0" smtClean="0">
                <a:hlinkClick r:id="rId7"/>
              </a:rPr>
              <a:t>-</a:t>
            </a:r>
            <a:r>
              <a:rPr lang="en-US" sz="1600" dirty="0" err="1" smtClean="0">
                <a:hlinkClick r:id="rId7"/>
              </a:rPr>
              <a:t>Literatur</a:t>
            </a:r>
            <a:r>
              <a:rPr lang="en-US" sz="1600" dirty="0" smtClean="0">
                <a:hlinkClick r:id="rId7"/>
              </a:rPr>
              <a:t>-Portal</a:t>
            </a:r>
            <a:r>
              <a:rPr lang="en-US" sz="1600" dirty="0" smtClean="0"/>
              <a:t>.  Free online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i="1" noProof="0" dirty="0" smtClean="0"/>
              <a:t>e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tc.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dirty="0" smtClean="0"/>
              <a:t>Non-Augustinian examples, just quickly, </a:t>
            </a:r>
            <a:r>
              <a:rPr lang="en-US" sz="1600" dirty="0" smtClean="0">
                <a:hlinkClick r:id="rId8"/>
              </a:rPr>
              <a:t>e.g.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1046874"/>
            <a:ext cx="2590800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Trinitas</a:t>
            </a:r>
            <a:r>
              <a:rPr lang="en-US" dirty="0" smtClean="0"/>
              <a:t> in </a:t>
            </a:r>
            <a:r>
              <a:rPr lang="en-US" dirty="0" err="1" smtClean="0"/>
              <a:t>Referenzen</a:t>
            </a:r>
            <a:r>
              <a:rPr lang="en-US" dirty="0" smtClean="0"/>
              <a:t> vs. (</a:t>
            </a:r>
            <a:r>
              <a:rPr lang="en-US" b="1" dirty="0" smtClean="0"/>
              <a:t>Augustine</a:t>
            </a:r>
            <a:r>
              <a:rPr lang="en-US" dirty="0" smtClean="0"/>
              <a:t> AND </a:t>
            </a:r>
            <a:r>
              <a:rPr lang="en-US" b="1" dirty="0" err="1" smtClean="0"/>
              <a:t>trinit</a:t>
            </a:r>
            <a:r>
              <a:rPr lang="en-US" b="1" dirty="0" smtClean="0"/>
              <a:t>*</a:t>
            </a:r>
            <a:r>
              <a:rPr lang="en-US" dirty="0" smtClean="0"/>
              <a:t>) in Subject</a:t>
            </a:r>
          </a:p>
          <a:p>
            <a:endParaRPr lang="en-US" dirty="0"/>
          </a:p>
          <a:p>
            <a:r>
              <a:rPr lang="en-US" b="1" dirty="0" err="1" smtClean="0"/>
              <a:t>Trinitate</a:t>
            </a:r>
            <a:r>
              <a:rPr lang="en-US" dirty="0" smtClean="0"/>
              <a:t> in </a:t>
            </a:r>
            <a:r>
              <a:rPr lang="en-US" dirty="0" err="1" smtClean="0"/>
              <a:t>Referenzen</a:t>
            </a:r>
            <a:r>
              <a:rPr lang="en-US" dirty="0" smtClean="0"/>
              <a:t> vs. </a:t>
            </a:r>
            <a:r>
              <a:rPr lang="en-US" b="1" dirty="0" smtClean="0"/>
              <a:t>Augustine</a:t>
            </a:r>
            <a:r>
              <a:rPr lang="en-US" dirty="0" smtClean="0"/>
              <a:t> in Subject AND (</a:t>
            </a:r>
            <a:r>
              <a:rPr lang="en-US" b="1" dirty="0" err="1" smtClean="0"/>
              <a:t>Trinitate</a:t>
            </a:r>
            <a:r>
              <a:rPr lang="en-US" dirty="0" smtClean="0"/>
              <a:t> or </a:t>
            </a:r>
            <a:r>
              <a:rPr lang="en-US" b="1" dirty="0" smtClean="0"/>
              <a:t>“On the Trinity”</a:t>
            </a:r>
            <a:r>
              <a:rPr lang="en-US" dirty="0" smtClean="0"/>
              <a:t>) in Keyword</a:t>
            </a:r>
            <a:endParaRPr lang="en-US" dirty="0"/>
          </a:p>
        </p:txBody>
      </p:sp>
      <p:pic>
        <p:nvPicPr>
          <p:cNvPr id="6" name="Picture 2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6737"/>
            <a:ext cx="1371600" cy="10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SECURING ARTICLES</a:t>
            </a:r>
            <a:endParaRPr lang="en-US" sz="3200" dirty="0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066800"/>
            <a:ext cx="77152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3" y="576943"/>
            <a:ext cx="8980714" cy="48399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2" y="5867400"/>
            <a:ext cx="8938736" cy="45672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63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SECURING ARTICLES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770669"/>
            <a:ext cx="792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hlinkClick r:id="rId2"/>
              </a:rPr>
              <a:t>From within an SPU database (e.g. ATLAS)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hlinkClick r:id="rId3"/>
              </a:rPr>
              <a:t>From within a non-SPU database</a:t>
            </a:r>
            <a:r>
              <a:rPr lang="en-US" sz="2800" dirty="0" smtClean="0"/>
              <a:t> (e.g. </a:t>
            </a:r>
            <a:r>
              <a:rPr lang="en-US" sz="2800" dirty="0" err="1" smtClean="0">
                <a:hlinkClick r:id="rId4"/>
              </a:rPr>
              <a:t>Augustinus</a:t>
            </a:r>
            <a:r>
              <a:rPr lang="en-US" sz="2800" dirty="0" smtClean="0">
                <a:hlinkClick r:id="rId4"/>
              </a:rPr>
              <a:t>-</a:t>
            </a:r>
            <a:r>
              <a:rPr lang="en-US" sz="2800" dirty="0" err="1" smtClean="0">
                <a:hlinkClick r:id="rId4"/>
              </a:rPr>
              <a:t>Literatur</a:t>
            </a:r>
            <a:r>
              <a:rPr lang="en-US" sz="2800" dirty="0" smtClean="0">
                <a:hlinkClick r:id="rId4"/>
              </a:rPr>
              <a:t>-Portal</a:t>
            </a:r>
            <a:r>
              <a:rPr lang="en-US" sz="2800" dirty="0" smtClean="0"/>
              <a:t>), or on the basis of a citation of some sort (footnote, bibliography, faculty reference)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45" y="2633767"/>
            <a:ext cx="7636669" cy="64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sosceles Triangle 2"/>
          <p:cNvSpPr/>
          <p:nvPr/>
        </p:nvSpPr>
        <p:spPr>
          <a:xfrm>
            <a:off x="5669280" y="310896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54286" y="2345956"/>
            <a:ext cx="418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Internet; UW, SU, etc.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099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45" y="3886200"/>
            <a:ext cx="26479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SECURING ARTICLES</a:t>
            </a:r>
            <a:endParaRPr lang="en-US" sz="3200" dirty="0"/>
          </a:p>
        </p:txBody>
      </p:sp>
      <p:pic>
        <p:nvPicPr>
          <p:cNvPr id="1126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40" y="448960"/>
            <a:ext cx="5074920" cy="596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07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COURSE RESERVES</a:t>
            </a:r>
            <a:endParaRPr lang="en-US" sz="3200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5" y="726848"/>
            <a:ext cx="8475130" cy="540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086600" y="3407229"/>
            <a:ext cx="12192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LIBRARY RECORDS</a:t>
            </a:r>
            <a:endParaRPr lang="en-US" sz="3200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41234"/>
            <a:ext cx="4572519" cy="32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6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Creating lists, RefWorks</a:t>
            </a:r>
            <a:endParaRPr lang="en-US" sz="3200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3" y="4939420"/>
            <a:ext cx="7975600" cy="154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03" y="1455345"/>
            <a:ext cx="76581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2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98" y="2819399"/>
            <a:ext cx="5114509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04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CONTACT INFO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2743200" y="4191000"/>
            <a:ext cx="6400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Steve </a:t>
            </a:r>
            <a:r>
              <a:rPr lang="en-US" sz="2800" dirty="0" err="1" smtClean="0"/>
              <a:t>Perisho</a:t>
            </a:r>
            <a:endParaRPr lang="en-US" sz="2800" dirty="0" smtClean="0"/>
          </a:p>
          <a:p>
            <a:r>
              <a:rPr lang="en-US" sz="2800" dirty="0" smtClean="0"/>
              <a:t>Theology and Philosophy Librarian</a:t>
            </a:r>
          </a:p>
          <a:p>
            <a:r>
              <a:rPr lang="en-US" sz="2800" dirty="0" smtClean="0"/>
              <a:t>206 281 2417</a:t>
            </a:r>
          </a:p>
          <a:p>
            <a:r>
              <a:rPr lang="en-US" sz="2800" dirty="0" smtClean="0">
                <a:hlinkClick r:id="rId2"/>
              </a:rPr>
              <a:t>sperisho@spu.edu</a:t>
            </a:r>
            <a:r>
              <a:rPr lang="en-US" sz="2800" dirty="0" smtClean="0"/>
              <a:t> 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0871"/>
            <a:ext cx="3626702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  <p:pic>
        <p:nvPicPr>
          <p:cNvPr id="1026" name="Picture 2" descr="http://lcweb.loc.gov/exhibits/religion/00267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29600" y="304800"/>
            <a:ext cx="7977113" cy="5646300"/>
          </a:xfrm>
          <a:prstGeom prst="rect">
            <a:avLst/>
          </a:prstGeom>
          <a:noFill/>
        </p:spPr>
      </p:pic>
      <p:pic>
        <p:nvPicPr>
          <p:cNvPr id="1028" name="Picture 4" descr="http://4.bp.blogspot.com/_R1LkA2qbmx0/TEW3k7N9J-I/AAAAAAAANVE/wLEX-a7BIiQ/s1600/DSCN8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20200" y="2819400"/>
            <a:ext cx="8677275" cy="6505575"/>
          </a:xfrm>
          <a:prstGeom prst="rect">
            <a:avLst/>
          </a:prstGeom>
          <a:noFill/>
        </p:spPr>
      </p:pic>
      <p:pic>
        <p:nvPicPr>
          <p:cNvPr id="6963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618" y="503942"/>
            <a:ext cx="7448764" cy="635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94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  <p:pic>
        <p:nvPicPr>
          <p:cNvPr id="70660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" y="876300"/>
            <a:ext cx="83629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AutoShape 6" descr="http://ica.princeton.edu.ezproxy.spu.edu/images/morgan/m917.p287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105400" y="914400"/>
            <a:ext cx="45148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663678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AAS</a:t>
            </a:r>
            <a:r>
              <a:rPr lang="en-US" sz="1200" dirty="0" smtClean="0"/>
              <a:t> 15, no. 7 (1923):  311-312 (309-326).</a:t>
            </a:r>
            <a:endParaRPr lang="en-US" sz="1200" dirty="0"/>
          </a:p>
        </p:txBody>
      </p:sp>
      <p:pic>
        <p:nvPicPr>
          <p:cNvPr id="70658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343" y="1600200"/>
            <a:ext cx="836531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507" y="3396343"/>
            <a:ext cx="6714987" cy="193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0525" y="2220686"/>
            <a:ext cx="700087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05000" y="4419600"/>
            <a:ext cx="2286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  <p:sp>
        <p:nvSpPr>
          <p:cNvPr id="70662" name="AutoShape 6" descr="http://ica.princeton.edu.ezproxy.spu.edu/images/morgan/m917.p287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05400" y="914400"/>
            <a:ext cx="45148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sperisho\AppData\Local\Microsoft\Windows\Temporary Internet Files\Content.Outlook\PWQL2DMS\SassettaVisionOfStThomasAquinasPinacotecaVaticanaSca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66" y="1011364"/>
            <a:ext cx="6018468" cy="516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2766" y="6211669"/>
            <a:ext cx="6018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Sassetta</a:t>
            </a:r>
            <a:r>
              <a:rPr lang="en-US" sz="1200" dirty="0" smtClean="0"/>
              <a:t> (c.1400-1450).  </a:t>
            </a:r>
            <a:r>
              <a:rPr lang="en-US" sz="1200" i="1" dirty="0" smtClean="0"/>
              <a:t>Vision of St. Thomas Aquinas.  </a:t>
            </a:r>
            <a:r>
              <a:rPr lang="en-US" sz="1200" dirty="0" err="1" smtClean="0"/>
              <a:t>Pinocateca</a:t>
            </a:r>
            <a:r>
              <a:rPr lang="en-US" sz="1200" dirty="0"/>
              <a:t> </a:t>
            </a:r>
            <a:r>
              <a:rPr lang="en-US" sz="1200" dirty="0" err="1" smtClean="0"/>
              <a:t>Vaticana</a:t>
            </a:r>
            <a:r>
              <a:rPr lang="en-US" sz="1200" dirty="0" smtClean="0"/>
              <a:t>.  </a:t>
            </a:r>
            <a:r>
              <a:rPr lang="en-US" sz="1200" dirty="0" err="1" smtClean="0"/>
              <a:t>ARTstor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329"/>
            <a:ext cx="9143999" cy="63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6622989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Sassetta</a:t>
            </a:r>
            <a:r>
              <a:rPr lang="en-US" sz="1200" dirty="0" smtClean="0"/>
              <a:t> (Stefano di Giovanni di </a:t>
            </a:r>
            <a:r>
              <a:rPr lang="en-US" sz="1200" dirty="0" err="1" smtClean="0"/>
              <a:t>Consolo</a:t>
            </a:r>
            <a:r>
              <a:rPr lang="en-US" sz="1200" dirty="0" smtClean="0"/>
              <a:t>, c.1400-1450).  </a:t>
            </a:r>
            <a:r>
              <a:rPr lang="en-US" sz="1200" i="1" dirty="0" smtClean="0"/>
              <a:t>St. Thomas in prayer. </a:t>
            </a:r>
            <a:r>
              <a:rPr lang="hu-HU" sz="1200" dirty="0"/>
              <a:t>Szépművészeti </a:t>
            </a:r>
            <a:r>
              <a:rPr lang="hu-HU" sz="1200" dirty="0" smtClean="0"/>
              <a:t>Múzeum</a:t>
            </a:r>
            <a:r>
              <a:rPr lang="en-US" sz="1200" dirty="0" smtClean="0"/>
              <a:t> (Museum of Fine Arts), Budapest.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25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IMPORTANCE OF GOOD INFORMATION</a:t>
            </a:r>
            <a:endParaRPr lang="en-US" sz="3200" dirty="0"/>
          </a:p>
        </p:txBody>
      </p:sp>
      <p:pic>
        <p:nvPicPr>
          <p:cNvPr id="1026" name="Picture 2" descr="http://lcweb.loc.gov/exhibits/religion/00267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29600" y="304800"/>
            <a:ext cx="7977113" cy="5646300"/>
          </a:xfrm>
          <a:prstGeom prst="rect">
            <a:avLst/>
          </a:prstGeom>
          <a:noFill/>
        </p:spPr>
      </p:pic>
      <p:pic>
        <p:nvPicPr>
          <p:cNvPr id="1028" name="Picture 4" descr="http://4.bp.blogspot.com/_R1LkA2qbmx0/TEW3k7N9J-I/AAAAAAAANVE/wLEX-a7BIiQ/s1600/DSCN8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20200" y="2819400"/>
            <a:ext cx="8677275" cy="6505575"/>
          </a:xfrm>
          <a:prstGeom prst="rect">
            <a:avLst/>
          </a:prstGeom>
          <a:noFill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533400"/>
            <a:ext cx="4076869" cy="607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743" y="2293110"/>
            <a:ext cx="8584514" cy="227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www.filosofiadigital.com/wp-content/uploads/2010/10/Rupertus-Meldenius-alias-Peter-Meiderlin-1582-1651-SRr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550" y="4937252"/>
            <a:ext cx="1473450" cy="192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averickphilosopher.typepad.com/.a/6a010535ce1cf6970c0120a52bc775970b-320w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92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ages.nypl.org/index.php?id=1223507&amp;t=r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97" y="647760"/>
            <a:ext cx="4170207" cy="584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4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2658</TotalTime>
  <Words>809</Words>
  <Application>Microsoft Office PowerPoint</Application>
  <PresentationFormat>On-screen Show (4:3)</PresentationFormat>
  <Paragraphs>169</Paragraphs>
  <Slides>58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GOOD INFORMATION</vt:lpstr>
      <vt:lpstr>IMPORTANCE OF GOOD INFORMATION</vt:lpstr>
      <vt:lpstr>IMPORTANCE OF GOOD INFORMATION</vt:lpstr>
      <vt:lpstr>IMPORTANCE OF GOOD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GOOD INFORMATION (via Randy Maddox)</vt:lpstr>
      <vt:lpstr>IMPORTANCE OF GOOD INFORMATION (via Randy Maddox)</vt:lpstr>
      <vt:lpstr>PowerPoint Presentation</vt:lpstr>
      <vt:lpstr>PowerPoint Presentation</vt:lpstr>
      <vt:lpstr>PowerPoint Presentation</vt:lpstr>
      <vt:lpstr>OUTLINE</vt:lpstr>
      <vt:lpstr>HOW TO SEARCH</vt:lpstr>
      <vt:lpstr>WORKS OF REFERENCE</vt:lpstr>
      <vt:lpstr>DICTIONARIES AND ENCYCLOPEDIAS</vt:lpstr>
      <vt:lpstr>AND BY THE WAY</vt:lpstr>
      <vt:lpstr>DICTIONARIES AND ENCYCLOPEDIAS</vt:lpstr>
      <vt:lpstr>DICTIONARIES AND ENCYCLOPEDIAS</vt:lpstr>
      <vt:lpstr>DICTIONARIES AND ENCYCLOPEDIAS</vt:lpstr>
      <vt:lpstr>DICTIONARIES AND ENCYCLOPEDIAS</vt:lpstr>
      <vt:lpstr>DICTIONARIES AND ENCYCLOPEDIAS</vt:lpstr>
      <vt:lpstr>DICTIONARIES AND ENCYCLOPEDIAS</vt:lpstr>
      <vt:lpstr>DICTIONARIES AND ENCYCLOPEDIAS</vt:lpstr>
      <vt:lpstr>DICTIONARIES AND ENCYCLOPEDIAS</vt:lpstr>
      <vt:lpstr>DICTIONARIES AND ENCYCLOPEDIAS</vt:lpstr>
      <vt:lpstr>DICTIONARIES AND ENCYCLOPEDIAS</vt:lpstr>
      <vt:lpstr>DICTIONARIES AND ENCYCLOPEDIAS</vt:lpstr>
      <vt:lpstr>DICTIONARIES AND ENCYCLOPEDIAS</vt:lpstr>
      <vt:lpstr>DICTIONARIES AND ENCYCLOPEDIAS</vt:lpstr>
      <vt:lpstr>Dictionary or encyclopedia</vt:lpstr>
      <vt:lpstr>DICTIONARIES AND ENCYCLOPEDIAS</vt:lpstr>
      <vt:lpstr>DICTIONARIES AND ENCYCLOPEDIAS</vt:lpstr>
      <vt:lpstr>Dictionary or encyclopedia</vt:lpstr>
      <vt:lpstr>PowerPoint Presentation</vt:lpstr>
      <vt:lpstr>SECURING BOOKS</vt:lpstr>
      <vt:lpstr>BREAK/APPLICATION</vt:lpstr>
      <vt:lpstr>NON-SERIAL BIBLIOGRAPHIES</vt:lpstr>
      <vt:lpstr>SERIAL BIBLIOGRAPHIES</vt:lpstr>
      <vt:lpstr>SERIAL BIBLIOGRAPHIES (Augustine example)</vt:lpstr>
      <vt:lpstr>SECURING ARTICLES</vt:lpstr>
      <vt:lpstr>SECURING ARTICLES</vt:lpstr>
      <vt:lpstr>SECURING ARTICLES</vt:lpstr>
      <vt:lpstr>PowerPoint Presentation</vt:lpstr>
      <vt:lpstr>LIBRARY RECORDS</vt:lpstr>
      <vt:lpstr>Creating lists, RefWorks</vt:lpstr>
      <vt:lpstr>PowerPoint Presentation</vt:lpstr>
    </vt:vector>
  </TitlesOfParts>
  <Company>Seattle Pacific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sperisho</dc:creator>
  <cp:lastModifiedBy>Steve Perisho</cp:lastModifiedBy>
  <cp:revision>427</cp:revision>
  <dcterms:created xsi:type="dcterms:W3CDTF">2008-10-29T15:26:00Z</dcterms:created>
  <dcterms:modified xsi:type="dcterms:W3CDTF">2011-10-27T16:30:54Z</dcterms:modified>
</cp:coreProperties>
</file>