
<file path=[Content_Types].xml><?xml version="1.0" encoding="utf-8"?>
<Types xmlns="http://schemas.openxmlformats.org/package/2006/content-types">
  <Default Extension="png" ContentType="image/png"/>
  <Default Extension="bin" ContentType="application/vnd.ms-office.activeX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ppt/notesSlides/notesSlide2.xml" ContentType="application/vnd.openxmlformats-officedocument.presentationml.notesSlide+xml"/>
  <Override PartName="/ppt/tags/tag3.xml" ContentType="application/vnd.openxmlformats-officedocument.presentationml.tags+xml"/>
  <Override PartName="/ppt/notesSlides/notesSlide3.xml" ContentType="application/vnd.openxmlformats-officedocument.presentationml.notesSlide+xml"/>
  <Override PartName="/ppt/tags/tag4.xml" ContentType="application/vnd.openxmlformats-officedocument.presentationml.tags+xml"/>
  <Override PartName="/ppt/notesSlides/notesSlide4.xml" ContentType="application/vnd.openxmlformats-officedocument.presentationml.notesSlide+xml"/>
  <Override PartName="/ppt/tags/tag5.xml" ContentType="application/vnd.openxmlformats-officedocument.presentationml.tags+xml"/>
  <Override PartName="/ppt/notesSlides/notesSlide5.xml" ContentType="application/vnd.openxmlformats-officedocument.presentationml.notesSlide+xml"/>
  <Override PartName="/ppt/tags/tag6.xml" ContentType="application/vnd.openxmlformats-officedocument.presentationml.tags+xml"/>
  <Override PartName="/ppt/notesSlides/notesSlide6.xml" ContentType="application/vnd.openxmlformats-officedocument.presentationml.notesSlide+xml"/>
  <Override PartName="/ppt/activeX/activeX1.xml" ContentType="application/vnd.ms-office.activeX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9"/>
  </p:notesMasterIdLst>
  <p:handoutMasterIdLst>
    <p:handoutMasterId r:id="rId10"/>
  </p:handoutMasterIdLst>
  <p:sldIdLst>
    <p:sldId id="256" r:id="rId2"/>
    <p:sldId id="262" r:id="rId3"/>
    <p:sldId id="270" r:id="rId4"/>
    <p:sldId id="271" r:id="rId5"/>
    <p:sldId id="275" r:id="rId6"/>
    <p:sldId id="258" r:id="rId7"/>
    <p:sldId id="276" r:id="rId8"/>
  </p:sldIdLst>
  <p:sldSz cx="9144000" cy="6858000" type="screen4x3"/>
  <p:notesSz cx="6858000" cy="92662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68034" autoAdjust="0"/>
  </p:normalViewPr>
  <p:slideViewPr>
    <p:cSldViewPr>
      <p:cViewPr>
        <p:scale>
          <a:sx n="77" d="100"/>
          <a:sy n="77" d="100"/>
        </p:scale>
        <p:origin x="-954" y="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activeX/_rels/activeX1.xml.rels><?xml version="1.0" encoding="UTF-8" standalone="yes"?>
<Relationships xmlns="http://schemas.openxmlformats.org/package/2006/relationships"><Relationship Id="rId1" Type="http://schemas.microsoft.com/office/2006/relationships/activeXControlBinary" Target="activeX1.bin"/></Relationships>
</file>

<file path=ppt/activeX/activeX1.xml><?xml version="1.0" encoding="utf-8"?>
<ax:ocx xmlns:ax="http://schemas.microsoft.com/office/2006/activeX" xmlns:r="http://schemas.openxmlformats.org/officeDocument/2006/relationships" ax:classid="{D27CDB6E-AE6D-11CF-96B8-444553540000}" ax:persistence="persistStorage" r:id="rId1"/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33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633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8CB5C7-FA6E-45F4-AC62-8D80E78471BE}" type="datetimeFigureOut">
              <a:rPr lang="en-US" smtClean="0"/>
              <a:pPr/>
              <a:t>9/25/2012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01318"/>
            <a:ext cx="2971800" cy="4633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801318"/>
            <a:ext cx="2971800" cy="4633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3E8E0A-4CF3-4611-870D-2F41B30C597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35182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33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33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BF8A4C3-7BE2-417C-85E6-2438C9B975D1}" type="datetimeFigureOut">
              <a:rPr lang="en-US" smtClean="0"/>
              <a:pPr/>
              <a:t>9/25/2012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12838" y="695325"/>
            <a:ext cx="4632325" cy="3475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1463"/>
            <a:ext cx="5486400" cy="41698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01318"/>
            <a:ext cx="2971800" cy="4633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801318"/>
            <a:ext cx="2971800" cy="4633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7775F4-3DCA-4FEA-805D-90F7F8F2098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84696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7775F4-3DCA-4FEA-805D-90F7F8F20986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Bless you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7775F4-3DCA-4FEA-805D-90F7F8F20986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33BA75-DFDB-4660-A34B-89D953EC2F97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25434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33BA75-DFDB-4660-A34B-89D953EC2F97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305360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171450" lvl="0" indent="-171450">
              <a:buFont typeface="Arial" pitchFamily="34" charset="0"/>
              <a:buChar char="•"/>
            </a:pPr>
            <a:r>
              <a:rPr lang="en-US" sz="1400" baseline="0" dirty="0" smtClean="0"/>
              <a:t>Catalog</a:t>
            </a:r>
          </a:p>
          <a:p>
            <a:pPr marL="628650" lvl="1" indent="-171450">
              <a:buFont typeface="Arial" pitchFamily="34" charset="0"/>
              <a:buChar char="•"/>
            </a:pPr>
            <a:r>
              <a:rPr lang="en-US" sz="1400" b="0" baseline="0" dirty="0" smtClean="0"/>
              <a:t>I will not be explaining the LC system</a:t>
            </a:r>
          </a:p>
          <a:p>
            <a:pPr marL="628650" lvl="1" indent="-171450">
              <a:buFont typeface="Arial" pitchFamily="34" charset="0"/>
              <a:buChar char="•"/>
            </a:pPr>
            <a:r>
              <a:rPr lang="en-US" sz="1400" b="0" baseline="0" dirty="0" smtClean="0"/>
              <a:t>Handout</a:t>
            </a:r>
          </a:p>
          <a:p>
            <a:pPr marL="171450" lvl="0" indent="-171450">
              <a:buFont typeface="Arial" pitchFamily="34" charset="0"/>
              <a:buChar char="•"/>
            </a:pPr>
            <a:r>
              <a:rPr lang="en-US" sz="1400" b="0" baseline="0" dirty="0" smtClean="0"/>
              <a:t>Finding books</a:t>
            </a:r>
          </a:p>
          <a:p>
            <a:pPr marL="628650" lvl="1" indent="-171450">
              <a:buFont typeface="Arial" pitchFamily="34" charset="0"/>
              <a:buChar char="•"/>
            </a:pPr>
            <a:r>
              <a:rPr lang="en-US" sz="1400" b="0" baseline="0" dirty="0" smtClean="0"/>
              <a:t>Try </a:t>
            </a:r>
            <a:r>
              <a:rPr lang="en-US" sz="1400" b="1" baseline="0" dirty="0" smtClean="0"/>
              <a:t>achievement gap</a:t>
            </a:r>
          </a:p>
          <a:p>
            <a:pPr marL="628650" lvl="1" indent="-171450">
              <a:buFont typeface="Arial" pitchFamily="34" charset="0"/>
              <a:buChar char="•"/>
            </a:pPr>
            <a:r>
              <a:rPr lang="en-US" sz="1400" b="0" baseline="0" dirty="0" smtClean="0"/>
              <a:t>Limit to </a:t>
            </a:r>
            <a:r>
              <a:rPr lang="en-US" sz="1400" b="1" baseline="0" dirty="0" smtClean="0"/>
              <a:t>SUMMIT</a:t>
            </a:r>
          </a:p>
          <a:p>
            <a:pPr marL="628650" lvl="1" indent="-171450">
              <a:buFont typeface="Arial" pitchFamily="34" charset="0"/>
              <a:buChar char="•"/>
            </a:pPr>
            <a:r>
              <a:rPr lang="en-US" sz="1400" b="0" baseline="0" dirty="0" smtClean="0"/>
              <a:t>Limit to </a:t>
            </a:r>
            <a:r>
              <a:rPr lang="en-US" sz="1400" b="1" baseline="0" dirty="0" smtClean="0"/>
              <a:t>books</a:t>
            </a:r>
          </a:p>
          <a:p>
            <a:pPr>
              <a:buFont typeface="Arial"/>
              <a:buChar char="•"/>
            </a:pP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7775F4-3DCA-4FEA-805D-90F7F8F20986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>
              <a:buFont typeface="Arial" pitchFamily="34" charset="0"/>
              <a:buChar char="•"/>
            </a:pPr>
            <a:r>
              <a:rPr lang="en-US" sz="1300" b="1" baseline="0" dirty="0" smtClean="0">
                <a:solidFill>
                  <a:srgbClr val="FFFF00"/>
                </a:solidFill>
              </a:rPr>
              <a:t>Article and Research Databases</a:t>
            </a:r>
          </a:p>
          <a:p>
            <a:pPr lvl="1">
              <a:buFont typeface="Arial" pitchFamily="34" charset="0"/>
              <a:buChar char="•"/>
            </a:pPr>
            <a:r>
              <a:rPr lang="en-US" sz="1300" b="1" baseline="0" dirty="0" smtClean="0">
                <a:solidFill>
                  <a:srgbClr val="FFFF00"/>
                </a:solidFill>
              </a:rPr>
              <a:t>Off-Campus Access</a:t>
            </a:r>
          </a:p>
          <a:p>
            <a:pPr>
              <a:buFont typeface="Arial" pitchFamily="34" charset="0"/>
              <a:buChar char="•"/>
            </a:pPr>
            <a:r>
              <a:rPr lang="en-US" sz="1300" b="1" baseline="0" dirty="0" smtClean="0">
                <a:solidFill>
                  <a:srgbClr val="FFFF00"/>
                </a:solidFill>
              </a:rPr>
              <a:t>Subject guides</a:t>
            </a:r>
          </a:p>
          <a:p>
            <a:pPr>
              <a:buFont typeface="Arial" pitchFamily="34" charset="0"/>
              <a:buChar char="•"/>
            </a:pPr>
            <a:r>
              <a:rPr lang="en-US" sz="1300" b="1" baseline="0" dirty="0" smtClean="0">
                <a:solidFill>
                  <a:srgbClr val="FFFF00"/>
                </a:solidFill>
              </a:rPr>
              <a:t>Kw: academic achievement AND kw: </a:t>
            </a:r>
            <a:r>
              <a:rPr lang="en-US" sz="1300" b="1" baseline="0" dirty="0" err="1" smtClean="0">
                <a:solidFill>
                  <a:srgbClr val="FFFF00"/>
                </a:solidFill>
              </a:rPr>
              <a:t>expla</a:t>
            </a:r>
            <a:r>
              <a:rPr lang="en-US" sz="1300" b="1" baseline="0" dirty="0" smtClean="0">
                <a:solidFill>
                  <a:srgbClr val="FFFF00"/>
                </a:solidFill>
              </a:rPr>
              <a:t>*</a:t>
            </a:r>
          </a:p>
          <a:p>
            <a:pPr>
              <a:buFont typeface="Arial" pitchFamily="34" charset="0"/>
              <a:buChar char="•"/>
            </a:pPr>
            <a:r>
              <a:rPr lang="en-US" sz="1300" b="1" baseline="0" dirty="0" smtClean="0">
                <a:solidFill>
                  <a:srgbClr val="FFFF00"/>
                </a:solidFill>
              </a:rPr>
              <a:t>Peer reviewed </a:t>
            </a:r>
          </a:p>
          <a:p>
            <a:pPr>
              <a:buFont typeface="Arial" pitchFamily="34" charset="0"/>
              <a:buChar char="•"/>
            </a:pPr>
            <a:r>
              <a:rPr lang="en-US" sz="1300" b="1" baseline="0" dirty="0" smtClean="0">
                <a:solidFill>
                  <a:srgbClr val="FFFF00"/>
                </a:solidFill>
              </a:rPr>
              <a:t>relevance</a:t>
            </a:r>
          </a:p>
          <a:p>
            <a:pPr>
              <a:buFont typeface="Arial" pitchFamily="34" charset="0"/>
              <a:buChar char="•"/>
            </a:pPr>
            <a:r>
              <a:rPr lang="en-US" sz="1300" b="1" baseline="0" dirty="0" smtClean="0">
                <a:solidFill>
                  <a:srgbClr val="FFFF00"/>
                </a:solidFill>
              </a:rPr>
              <a:t>Do not check the full text box</a:t>
            </a:r>
          </a:p>
          <a:p>
            <a:pPr marL="45720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300" b="1" baseline="0" dirty="0" smtClean="0">
                <a:solidFill>
                  <a:srgbClr val="FFFF00"/>
                </a:solidFill>
              </a:rPr>
              <a:t>“pearl of an article”</a:t>
            </a:r>
          </a:p>
          <a:p>
            <a:pPr lvl="0">
              <a:buFont typeface="Arial" pitchFamily="34" charset="0"/>
              <a:buChar char="•"/>
            </a:pPr>
            <a:r>
              <a:rPr lang="en-US" sz="1300" b="1" baseline="0" dirty="0" smtClean="0">
                <a:solidFill>
                  <a:srgbClr val="FFFF00"/>
                </a:solidFill>
              </a:rPr>
              <a:t># 1 connecting social disorganization theory to </a:t>
            </a:r>
            <a:r>
              <a:rPr lang="en-US" sz="1300" b="1" baseline="0" dirty="0" err="1" smtClean="0">
                <a:solidFill>
                  <a:srgbClr val="FFFF00"/>
                </a:solidFill>
              </a:rPr>
              <a:t>african-american</a:t>
            </a:r>
            <a:r>
              <a:rPr lang="en-US" sz="1300" b="1" baseline="0" dirty="0" smtClean="0">
                <a:solidFill>
                  <a:srgbClr val="FFFF00"/>
                </a:solidFill>
              </a:rPr>
              <a:t> outcomes to explain the achievement gap</a:t>
            </a:r>
          </a:p>
          <a:p>
            <a:pPr lvl="1">
              <a:buFont typeface="Arial" pitchFamily="34" charset="0"/>
              <a:buChar char="•"/>
            </a:pPr>
            <a:r>
              <a:rPr lang="en-US" sz="1300" b="1" baseline="0" dirty="0" smtClean="0">
                <a:solidFill>
                  <a:srgbClr val="FFFF00"/>
                </a:solidFill>
              </a:rPr>
              <a:t>Su: achievement gap</a:t>
            </a:r>
          </a:p>
          <a:p>
            <a:pPr lvl="1">
              <a:buFont typeface="Arial" pitchFamily="34" charset="0"/>
              <a:buChar char="•"/>
            </a:pPr>
            <a:r>
              <a:rPr lang="en-US" sz="1300" b="1" baseline="0" dirty="0" smtClean="0">
                <a:solidFill>
                  <a:srgbClr val="FFFF00"/>
                </a:solidFill>
              </a:rPr>
              <a:t>Su: </a:t>
            </a:r>
            <a:r>
              <a:rPr lang="en-US" sz="1300" b="1" baseline="0" dirty="0" err="1" smtClean="0">
                <a:solidFill>
                  <a:srgbClr val="FFFF00"/>
                </a:solidFill>
              </a:rPr>
              <a:t>african</a:t>
            </a:r>
            <a:r>
              <a:rPr lang="en-US" sz="1300" b="1" baseline="0" dirty="0" smtClean="0">
                <a:solidFill>
                  <a:srgbClr val="FFFF00"/>
                </a:solidFill>
              </a:rPr>
              <a:t> </a:t>
            </a:r>
            <a:r>
              <a:rPr lang="en-US" sz="1300" b="1" baseline="0" dirty="0" err="1" smtClean="0">
                <a:solidFill>
                  <a:srgbClr val="FFFF00"/>
                </a:solidFill>
              </a:rPr>
              <a:t>americans</a:t>
            </a:r>
            <a:endParaRPr lang="en-US" sz="1300" b="1" baseline="0" dirty="0" smtClean="0">
              <a:solidFill>
                <a:srgbClr val="FFFF00"/>
              </a:solidFill>
            </a:endParaRPr>
          </a:p>
          <a:p>
            <a:pPr lvl="1">
              <a:buFont typeface="Arial" pitchFamily="34" charset="0"/>
              <a:buChar char="•"/>
            </a:pPr>
            <a:r>
              <a:rPr lang="en-US" sz="1300" b="1" baseline="0" dirty="0" smtClean="0">
                <a:solidFill>
                  <a:srgbClr val="FFFF00"/>
                </a:solidFill>
              </a:rPr>
              <a:t>Su: racial composition</a:t>
            </a:r>
          </a:p>
          <a:p>
            <a:pPr lvl="1">
              <a:buFont typeface="Arial" pitchFamily="34" charset="0"/>
              <a:buChar char="•"/>
            </a:pPr>
            <a:r>
              <a:rPr lang="en-US" sz="1300" b="1" baseline="0" dirty="0" smtClean="0">
                <a:solidFill>
                  <a:srgbClr val="FFFF00"/>
                </a:solidFill>
              </a:rPr>
              <a:t>Su: at risk students</a:t>
            </a:r>
          </a:p>
          <a:p>
            <a:pPr lvl="0">
              <a:buFont typeface="Arial" pitchFamily="34" charset="0"/>
              <a:buChar char="•"/>
            </a:pPr>
            <a:r>
              <a:rPr lang="en-US" sz="1300" b="1" baseline="0" dirty="0" smtClean="0">
                <a:solidFill>
                  <a:srgbClr val="FFFF00"/>
                </a:solidFill>
              </a:rPr>
              <a:t># 10 An empirical test of five prominent explanations for the black-white</a:t>
            </a:r>
          </a:p>
          <a:p>
            <a:pPr lvl="1">
              <a:buFont typeface="Arial" pitchFamily="34" charset="0"/>
              <a:buChar char="•"/>
            </a:pPr>
            <a:r>
              <a:rPr lang="en-US" sz="1300" b="1" baseline="0" dirty="0" smtClean="0">
                <a:solidFill>
                  <a:srgbClr val="FFFF00"/>
                </a:solidFill>
              </a:rPr>
              <a:t>Su: </a:t>
            </a:r>
            <a:r>
              <a:rPr lang="en-US" sz="1300" b="1" baseline="0" dirty="0" err="1" smtClean="0">
                <a:solidFill>
                  <a:srgbClr val="FFFF00"/>
                </a:solidFill>
              </a:rPr>
              <a:t>african</a:t>
            </a:r>
            <a:r>
              <a:rPr lang="en-US" sz="1300" b="1" baseline="0" dirty="0" smtClean="0">
                <a:solidFill>
                  <a:srgbClr val="FFFF00"/>
                </a:solidFill>
              </a:rPr>
              <a:t> </a:t>
            </a:r>
            <a:r>
              <a:rPr lang="en-US" sz="1300" b="1" baseline="0" dirty="0" err="1" smtClean="0">
                <a:solidFill>
                  <a:srgbClr val="FFFF00"/>
                </a:solidFill>
              </a:rPr>
              <a:t>american</a:t>
            </a:r>
            <a:r>
              <a:rPr lang="en-US" sz="1300" b="1" baseline="0" dirty="0" smtClean="0">
                <a:solidFill>
                  <a:srgbClr val="FFFF00"/>
                </a:solidFill>
              </a:rPr>
              <a:t> students</a:t>
            </a:r>
          </a:p>
          <a:p>
            <a:pPr>
              <a:buFont typeface="Arial" pitchFamily="34" charset="0"/>
              <a:buChar char="•"/>
            </a:pPr>
            <a:r>
              <a:rPr lang="en-US" sz="1300" b="1" baseline="0" dirty="0" smtClean="0">
                <a:solidFill>
                  <a:srgbClr val="FFFF00"/>
                </a:solidFill>
              </a:rPr>
              <a:t>APA—</a:t>
            </a:r>
            <a:r>
              <a:rPr lang="en-US" sz="1300" b="1" baseline="0" dirty="0" err="1" smtClean="0">
                <a:solidFill>
                  <a:srgbClr val="FFFF00"/>
                </a:solidFill>
              </a:rPr>
              <a:t>apa</a:t>
            </a:r>
            <a:r>
              <a:rPr lang="en-US" sz="1300" b="1" baseline="0" dirty="0" smtClean="0">
                <a:solidFill>
                  <a:srgbClr val="FFFF00"/>
                </a:solidFill>
              </a:rPr>
              <a:t> style guide to electronic references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7775F4-3DCA-4FEA-805D-90F7F8F20986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168261" indent="-168261">
              <a:spcBef>
                <a:spcPct val="0"/>
              </a:spcBef>
              <a:buFont typeface="Arial" pitchFamily="34" charset="0"/>
              <a:buChar char="•"/>
            </a:pPr>
            <a:r>
              <a:rPr lang="en-US" dirty="0" smtClean="0"/>
              <a:t>What</a:t>
            </a:r>
            <a:r>
              <a:rPr lang="en-US" baseline="0" dirty="0" smtClean="0"/>
              <a:t> questions do you still have</a:t>
            </a:r>
            <a:endParaRPr lang="en-US" dirty="0" smtClean="0"/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341FF443-286A-4B56-B134-A4259059825C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7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00600" y="4624668"/>
            <a:ext cx="4038600" cy="933450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00600" y="5562599"/>
            <a:ext cx="4038600" cy="748553"/>
          </a:xfrm>
        </p:spPr>
        <p:txBody>
          <a:bodyPr>
            <a:normAutofit/>
          </a:bodyPr>
          <a:lstStyle>
            <a:lvl1pPr marL="0" indent="0" algn="l">
              <a:spcBef>
                <a:spcPts val="300"/>
              </a:spcBef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800600" y="6425640"/>
            <a:ext cx="1232647" cy="365125"/>
          </a:xfrm>
        </p:spPr>
        <p:txBody>
          <a:bodyPr/>
          <a:lstStyle>
            <a:lvl1pPr algn="l">
              <a:defRPr/>
            </a:lvl1pPr>
          </a:lstStyle>
          <a:p>
            <a:fld id="{0180E94D-6F54-4B44-95E8-4BDC278C25E0}" type="datetime1">
              <a:rPr lang="en-US" smtClean="0"/>
              <a:t>9/25/2012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311153" y="6425640"/>
            <a:ext cx="2617694" cy="365125"/>
          </a:xfrm>
        </p:spPr>
        <p:txBody>
          <a:bodyPr/>
          <a:lstStyle>
            <a:lvl1pPr algn="r">
              <a:defRPr/>
            </a:lvl1pPr>
          </a:lstStyle>
          <a:p>
            <a:r>
              <a:rPr lang="en-US" smtClean="0"/>
              <a:t>American Education Past &amp; Present Sept. 25, 2012                 </a:t>
            </a: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82575" y="228600"/>
            <a:ext cx="4235450" cy="4187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Rectangle 9"/>
          <p:cNvSpPr/>
          <p:nvPr/>
        </p:nvSpPr>
        <p:spPr>
          <a:xfrm>
            <a:off x="4624388" y="2377440"/>
            <a:ext cx="2057400" cy="20391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624388" y="228600"/>
            <a:ext cx="2057400" cy="2039112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11"/>
          <p:cNvSpPr/>
          <p:nvPr/>
        </p:nvSpPr>
        <p:spPr>
          <a:xfrm>
            <a:off x="6802438" y="2377440"/>
            <a:ext cx="2057400" cy="203911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A92CAB-297E-4176-A792-744120E31877}" type="datetime1">
              <a:rPr lang="en-US" smtClean="0"/>
              <a:t>9/25/2012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American Education Past &amp; Present Sept. 25, 2012                 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12C7F-35CA-492A-9468-78E27DD0411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Content Placeholder 2"/>
          <p:cNvSpPr>
            <a:spLocks noGrp="1"/>
          </p:cNvSpPr>
          <p:nvPr>
            <p:ph sz="half" idx="17"/>
          </p:nvPr>
        </p:nvSpPr>
        <p:spPr>
          <a:xfrm>
            <a:off x="502920" y="1985963"/>
            <a:ext cx="3657413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14" name="Content Placeholder 2"/>
          <p:cNvSpPr>
            <a:spLocks noGrp="1"/>
          </p:cNvSpPr>
          <p:nvPr>
            <p:ph sz="half" idx="18"/>
          </p:nvPr>
        </p:nvSpPr>
        <p:spPr>
          <a:xfrm>
            <a:off x="502920" y="4164965"/>
            <a:ext cx="3657413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15" name="Content Placeholder 2"/>
          <p:cNvSpPr>
            <a:spLocks noGrp="1"/>
          </p:cNvSpPr>
          <p:nvPr>
            <p:ph sz="half" idx="1"/>
          </p:nvPr>
        </p:nvSpPr>
        <p:spPr>
          <a:xfrm>
            <a:off x="4410075" y="1985963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16" name="Content Placeholder 2"/>
          <p:cNvSpPr>
            <a:spLocks noGrp="1"/>
          </p:cNvSpPr>
          <p:nvPr>
            <p:ph sz="half" idx="16"/>
          </p:nvPr>
        </p:nvSpPr>
        <p:spPr>
          <a:xfrm>
            <a:off x="4410075" y="4169664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TextBox 7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1C2EC-C0E0-4443-9968-E3532F139FE8}" type="datetime1">
              <a:rPr lang="en-US" smtClean="0"/>
              <a:t>9/25/2012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American Education Past &amp; Present Sept. 25, 2012                 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12C7F-35CA-492A-9468-78E27DD041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8166847" y="282573"/>
            <a:ext cx="685800" cy="3022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32FCC-051E-49AC-8455-C4B261DC1946}" type="datetime1">
              <a:rPr lang="en-US" smtClean="0"/>
              <a:t>9/25/2012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American Education Past &amp; Present Sept. 25, 2012                 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12C7F-35CA-492A-9468-78E27DD041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82575" y="228600"/>
            <a:ext cx="3451225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555" y="2571750"/>
            <a:ext cx="3255264" cy="1162050"/>
          </a:xfrm>
        </p:spPr>
        <p:txBody>
          <a:bodyPr anchor="b">
            <a:normAutofit/>
          </a:bodyPr>
          <a:lstStyle>
            <a:lvl1pPr algn="l">
              <a:defRPr sz="2600" b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68775" y="273050"/>
            <a:ext cx="4597399" cy="585311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93" y="3733800"/>
            <a:ext cx="3255264" cy="2392363"/>
          </a:xfrm>
        </p:spPr>
        <p:txBody>
          <a:bodyPr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91399" y="6423585"/>
            <a:ext cx="1537447" cy="365125"/>
          </a:xfrm>
        </p:spPr>
        <p:txBody>
          <a:bodyPr/>
          <a:lstStyle/>
          <a:p>
            <a:fld id="{3C26027E-8CBC-4D3C-986D-E07C7FFFC04D}" type="datetime1">
              <a:rPr lang="en-US" smtClean="0"/>
              <a:t>9/25/2012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859305" y="6423585"/>
            <a:ext cx="3316941" cy="365125"/>
          </a:xfrm>
        </p:spPr>
        <p:txBody>
          <a:bodyPr/>
          <a:lstStyle/>
          <a:p>
            <a:r>
              <a:rPr lang="en-US" smtClean="0"/>
              <a:t>American Education Past &amp; Present Sept. 25, 2012                 </a:t>
            </a:r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166847" y="282573"/>
            <a:ext cx="685800" cy="3022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69404" y="3124200"/>
            <a:ext cx="3898272" cy="871538"/>
          </a:xfrm>
        </p:spPr>
        <p:txBody>
          <a:bodyPr anchor="b">
            <a:normAutofit/>
          </a:bodyPr>
          <a:lstStyle>
            <a:lvl1pPr algn="l">
              <a:defRPr sz="2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77906" y="228600"/>
            <a:ext cx="3460658" cy="634523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69404" y="3995737"/>
            <a:ext cx="3898272" cy="214788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91399" y="6423585"/>
            <a:ext cx="1537447" cy="365125"/>
          </a:xfrm>
        </p:spPr>
        <p:txBody>
          <a:bodyPr/>
          <a:lstStyle/>
          <a:p>
            <a:fld id="{C2190766-A998-45CD-836C-BC31C422F6A7}" type="datetime1">
              <a:rPr lang="en-US" smtClean="0"/>
              <a:t>9/25/2012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91000" y="6423585"/>
            <a:ext cx="3005138" cy="365125"/>
          </a:xfrm>
        </p:spPr>
        <p:txBody>
          <a:bodyPr/>
          <a:lstStyle/>
          <a:p>
            <a:r>
              <a:rPr lang="en-US" smtClean="0"/>
              <a:t>American Education Past &amp; Present Sept. 25, 2012                 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12C7F-35CA-492A-9468-78E27DD0411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3990110" y="3370730"/>
            <a:ext cx="220568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2400" b="1" baseline="0">
                <a:solidFill>
                  <a:schemeClr val="accent1">
                    <a:lumMod val="60000"/>
                    <a:lumOff val="40000"/>
                  </a:schemeClr>
                </a:solidFill>
              </a:rPr>
              <a:t>+ 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6505" y="4424082"/>
            <a:ext cx="6191157" cy="833718"/>
          </a:xfrm>
        </p:spPr>
        <p:txBody>
          <a:bodyPr anchor="b">
            <a:normAutofit/>
          </a:bodyPr>
          <a:lstStyle>
            <a:lvl1pPr algn="l">
              <a:defRPr sz="2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77905" y="228600"/>
            <a:ext cx="6378389" cy="418795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6505" y="5257799"/>
            <a:ext cx="6191157" cy="885825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C7EAB-EA55-4B57-AD58-06D207A7EDE8}" type="datetime1">
              <a:rPr lang="en-US" smtClean="0"/>
              <a:t>9/25/2012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American Education Past &amp; Present Sept. 25, 2012                 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12C7F-35CA-492A-9468-78E27DD0411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Rectangle 8"/>
          <p:cNvSpPr/>
          <p:nvPr/>
        </p:nvSpPr>
        <p:spPr>
          <a:xfrm>
            <a:off x="6802438" y="2377440"/>
            <a:ext cx="2057400" cy="20391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327212" y="4632792"/>
            <a:ext cx="220568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2400" b="1" baseline="0">
                <a:solidFill>
                  <a:schemeClr val="accent1">
                    <a:lumMod val="60000"/>
                    <a:lumOff val="40000"/>
                  </a:schemeClr>
                </a:solidFill>
              </a:rPr>
              <a:t>+ </a:t>
            </a: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82574" y="228600"/>
            <a:ext cx="6387167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554" y="2571750"/>
            <a:ext cx="6181611" cy="1162050"/>
          </a:xfrm>
        </p:spPr>
        <p:txBody>
          <a:bodyPr anchor="b">
            <a:normAutofit/>
          </a:bodyPr>
          <a:lstStyle>
            <a:lvl1pPr algn="l">
              <a:defRPr sz="2600" b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94" y="3733800"/>
            <a:ext cx="6179566" cy="2392363"/>
          </a:xfrm>
        </p:spPr>
        <p:txBody>
          <a:bodyPr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212262" y="6235607"/>
            <a:ext cx="134839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29197B4-F39A-49CD-93D2-54256E718F39}" type="datetime1">
              <a:rPr lang="en-US" smtClean="0"/>
              <a:t>9/25/2012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81095" y="6235607"/>
            <a:ext cx="4648105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American Education Past &amp; Present Sept. 25, 2012                 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12C7F-35CA-492A-9468-78E27DD0411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0" name="Rectangle 9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6802438" y="237494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4"/>
          </p:nvPr>
        </p:nvSpPr>
        <p:spPr>
          <a:xfrm>
            <a:off x="6802438" y="4535424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82575" y="228600"/>
            <a:ext cx="4235450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554" y="2571750"/>
            <a:ext cx="4016633" cy="1162050"/>
          </a:xfrm>
        </p:spPr>
        <p:txBody>
          <a:bodyPr anchor="b">
            <a:normAutofit/>
          </a:bodyPr>
          <a:lstStyle>
            <a:lvl1pPr algn="l">
              <a:defRPr sz="2600" b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94" y="3733800"/>
            <a:ext cx="4015304" cy="2392363"/>
          </a:xfrm>
        </p:spPr>
        <p:txBody>
          <a:bodyPr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048000" y="6235607"/>
            <a:ext cx="134839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5CE08DB-3B3F-4A5F-A75F-D7B631B5B207}" type="datetime1">
              <a:rPr lang="en-US" smtClean="0"/>
              <a:t>9/25/2012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81095" y="6235607"/>
            <a:ext cx="2590705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American Education Past &amp; Present Sept. 25, 2012                 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12C7F-35CA-492A-9468-78E27DD0411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0" name="Rectangle 9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4624388" y="4534726"/>
            <a:ext cx="2057400" cy="20391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4624388" y="22860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4"/>
          </p:nvPr>
        </p:nvSpPr>
        <p:spPr>
          <a:xfrm>
            <a:off x="4624388" y="2381663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14" name="Picture Placeholder 12"/>
          <p:cNvSpPr>
            <a:spLocks noGrp="1"/>
          </p:cNvSpPr>
          <p:nvPr>
            <p:ph type="pic" sz="quarter" idx="15"/>
          </p:nvPr>
        </p:nvSpPr>
        <p:spPr>
          <a:xfrm>
            <a:off x="6803136" y="2381662"/>
            <a:ext cx="2057400" cy="418795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s with Caption,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166847" y="282573"/>
            <a:ext cx="685800" cy="3022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0" y="3124200"/>
            <a:ext cx="3108960" cy="871538"/>
          </a:xfrm>
        </p:spPr>
        <p:txBody>
          <a:bodyPr anchor="b">
            <a:normAutofit/>
          </a:bodyPr>
          <a:lstStyle>
            <a:lvl1pPr algn="l">
              <a:defRPr sz="2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77905" y="2365248"/>
            <a:ext cx="4240119" cy="418795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0" y="3995737"/>
            <a:ext cx="3108960" cy="214788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91399" y="6423585"/>
            <a:ext cx="1537447" cy="365125"/>
          </a:xfrm>
        </p:spPr>
        <p:txBody>
          <a:bodyPr/>
          <a:lstStyle/>
          <a:p>
            <a:fld id="{C0E79A67-4ACB-4750-B550-48FEAD96F3DF}" type="datetime1">
              <a:rPr lang="en-US" smtClean="0"/>
              <a:t>9/25/2012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91000" y="6423585"/>
            <a:ext cx="3005138" cy="365125"/>
          </a:xfrm>
        </p:spPr>
        <p:txBody>
          <a:bodyPr/>
          <a:lstStyle/>
          <a:p>
            <a:r>
              <a:rPr lang="en-US" smtClean="0"/>
              <a:t>American Education Past &amp; Present Sept. 25, 2012                 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12C7F-35CA-492A-9468-78E27DD0411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4750361" y="3370730"/>
            <a:ext cx="220568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2400" b="1" baseline="0">
                <a:solidFill>
                  <a:schemeClr val="accent1">
                    <a:lumMod val="60000"/>
                    <a:lumOff val="40000"/>
                  </a:schemeClr>
                </a:solidFill>
              </a:rPr>
              <a:t>+ </a:t>
            </a:r>
          </a:p>
        </p:txBody>
      </p:sp>
      <p:sp>
        <p:nvSpPr>
          <p:cNvPr id="14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277905" y="22860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15" name="Picture Placeholder 12"/>
          <p:cNvSpPr>
            <a:spLocks noGrp="1"/>
          </p:cNvSpPr>
          <p:nvPr>
            <p:ph type="pic" sz="quarter" idx="14"/>
          </p:nvPr>
        </p:nvSpPr>
        <p:spPr>
          <a:xfrm>
            <a:off x="2460625" y="22860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8D150-E403-433A-A905-F5591CCF066E}" type="datetime1">
              <a:rPr lang="en-US" smtClean="0"/>
              <a:t>9/25/2012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American Education Past &amp; Present Sept. 25, 2012                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12C7F-35CA-492A-9468-78E27DD041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210550" y="282574"/>
            <a:ext cx="642097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6A07E-6343-4776-AB09-2D2A2C2B57B4}" type="datetime1">
              <a:rPr lang="en-US" smtClean="0"/>
              <a:t>9/25/2012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American Education Past &amp; Present Sept. 25, 2012                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12C7F-35CA-492A-9468-78E27DD0411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0" name="Rectangle 9"/>
          <p:cNvSpPr/>
          <p:nvPr/>
        </p:nvSpPr>
        <p:spPr>
          <a:xfrm>
            <a:off x="8068235" y="282574"/>
            <a:ext cx="91440" cy="16002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166847" y="282573"/>
            <a:ext cx="685800" cy="3022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95772" y="954742"/>
            <a:ext cx="681318" cy="5171422"/>
          </a:xfrm>
        </p:spPr>
        <p:txBody>
          <a:bodyPr vert="eaVert" anchor="t" anchorCtr="0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58756"/>
            <a:ext cx="6858000" cy="518486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01159-80BF-4771-93AD-3D5FF26A25E0}" type="datetime1">
              <a:rPr lang="en-US" smtClean="0"/>
              <a:t>9/25/2012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American Education Past &amp; Present Sept. 25, 2012                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12C7F-35CA-492A-9468-78E27DD0411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 rot="16200000">
            <a:off x="8593111" y="561668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,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8474" y="134471"/>
            <a:ext cx="7556313" cy="995082"/>
          </a:xfrm>
        </p:spPr>
        <p:txBody>
          <a:bodyPr anchor="b" anchorCtr="0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17F4B-64B3-40A2-B84E-26D0F75DFE95}" type="datetime1">
              <a:rPr lang="en-US" smtClean="0"/>
              <a:t>9/25/2012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American Education Past &amp; Present Sept. 25, 2012                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12C7F-35CA-492A-9468-78E27DD0411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498518" y="1129553"/>
            <a:ext cx="7558960" cy="774700"/>
          </a:xfrm>
        </p:spPr>
        <p:txBody>
          <a:bodyPr vert="horz" lIns="91440" tIns="45720" rIns="91440" bIns="45720" rtlCol="0" anchor="t" anchorCtr="0">
            <a:noAutofit/>
          </a:bodyPr>
          <a:lstStyle>
            <a:lvl1pPr marL="0" indent="0">
              <a:buNone/>
              <a:defRPr kumimoji="0" sz="2400" b="0" i="0" u="none" strike="noStrike" kern="1200" cap="none" spc="0" normalizeH="0" baseline="0">
                <a:ln>
                  <a:noFill/>
                </a:ln>
                <a:solidFill>
                  <a:schemeClr val="accent3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2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00600" y="4624668"/>
            <a:ext cx="4038600" cy="933450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00600" y="5562599"/>
            <a:ext cx="4038600" cy="748553"/>
          </a:xfrm>
        </p:spPr>
        <p:txBody>
          <a:bodyPr>
            <a:normAutofit/>
          </a:bodyPr>
          <a:lstStyle>
            <a:lvl1pPr marL="0" indent="0" algn="l">
              <a:spcBef>
                <a:spcPts val="300"/>
              </a:spcBef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800600" y="6425640"/>
            <a:ext cx="1232647" cy="365125"/>
          </a:xfrm>
        </p:spPr>
        <p:txBody>
          <a:bodyPr/>
          <a:lstStyle>
            <a:lvl1pPr algn="l">
              <a:defRPr/>
            </a:lvl1pPr>
          </a:lstStyle>
          <a:p>
            <a:fld id="{C66E3F01-3B58-4E4D-8A0F-DA065B2F45B5}" type="datetime1">
              <a:rPr lang="en-US" smtClean="0"/>
              <a:t>9/25/2012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311153" y="6425640"/>
            <a:ext cx="2617694" cy="365125"/>
          </a:xfrm>
        </p:spPr>
        <p:txBody>
          <a:bodyPr/>
          <a:lstStyle>
            <a:lvl1pPr algn="r">
              <a:defRPr/>
            </a:lvl1pPr>
          </a:lstStyle>
          <a:p>
            <a:r>
              <a:rPr lang="en-US" smtClean="0"/>
              <a:t>American Education Past &amp; Present Sept. 25, 2012                 </a:t>
            </a: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82575" y="228600"/>
            <a:ext cx="4235450" cy="4187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Rectangle 9"/>
          <p:cNvSpPr/>
          <p:nvPr/>
        </p:nvSpPr>
        <p:spPr>
          <a:xfrm>
            <a:off x="4624388" y="2377440"/>
            <a:ext cx="2057400" cy="20391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2"/>
          </p:nvPr>
        </p:nvSpPr>
        <p:spPr>
          <a:xfrm>
            <a:off x="4624388" y="22860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14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6802438" y="237744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1779494"/>
            <a:ext cx="3086100" cy="2040905"/>
          </a:xfrm>
        </p:spPr>
        <p:txBody>
          <a:bodyPr lIns="45720" tIns="45720" rIns="45720" anchor="t">
            <a:noAutofit/>
          </a:bodyPr>
          <a:lstStyle>
            <a:lvl1pPr marL="0" indent="0" algn="ctr">
              <a:buNone/>
              <a:defRPr sz="4600">
                <a:solidFill>
                  <a:schemeClr val="bg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58907" y="228600"/>
            <a:ext cx="8200930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3124200"/>
            <a:ext cx="5638800" cy="1362075"/>
          </a:xfrm>
        </p:spPr>
        <p:txBody>
          <a:bodyPr anchor="b" anchorCtr="0">
            <a:normAutofit/>
          </a:bodyPr>
          <a:lstStyle>
            <a:lvl1pPr algn="l">
              <a:defRPr sz="3200" b="0" cap="none" baseline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4495800"/>
            <a:ext cx="5638800" cy="1500187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300"/>
              </a:spcBef>
              <a:buNone/>
              <a:defRPr sz="1400" cap="none" baseline="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8906" y="6248774"/>
            <a:ext cx="1474694" cy="365125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fld id="{F829F055-F3EC-4566-A8FC-09CB4F28FBAA}" type="datetime1">
              <a:rPr lang="en-US" smtClean="0"/>
              <a:t>9/25/2012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86000" y="6248774"/>
            <a:ext cx="56388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American Education Past &amp; Present Sept. 25, 2012                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305800" y="6248774"/>
            <a:ext cx="554038" cy="365125"/>
          </a:xfrm>
        </p:spPr>
        <p:txBody>
          <a:bodyPr/>
          <a:lstStyle/>
          <a:p>
            <a:fld id="{01212C7F-35CA-492A-9468-78E27DD0411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2003612" y="3110754"/>
            <a:ext cx="260909" cy="61555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40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9" name="Rectangle 8"/>
          <p:cNvSpPr/>
          <p:nvPr/>
        </p:nvSpPr>
        <p:spPr>
          <a:xfrm>
            <a:off x="285750" y="228600"/>
            <a:ext cx="212725" cy="634523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210550" y="282574"/>
            <a:ext cx="642097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11"/>
          <p:cNvSpPr/>
          <p:nvPr/>
        </p:nvSpPr>
        <p:spPr>
          <a:xfrm>
            <a:off x="8068235" y="282574"/>
            <a:ext cx="91440" cy="16002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8518" y="1985963"/>
            <a:ext cx="3657600" cy="4140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99878" y="1985963"/>
            <a:ext cx="3657600" cy="4140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E26F8-36D5-46AA-AC26-00875F021960}" type="datetime1">
              <a:rPr lang="en-US" smtClean="0"/>
              <a:t>9/25/2012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American Education Past &amp; Present Sept. 25, 2012                 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12C7F-35CA-492A-9468-78E27DD041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7541" y="2447365"/>
            <a:ext cx="3657600" cy="3678797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399878" y="2447365"/>
            <a:ext cx="3657600" cy="3678797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5083D-327F-47F6-995B-730ACD977E08}" type="datetime1">
              <a:rPr lang="en-US" smtClean="0"/>
              <a:t>9/25/2012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American Education Past &amp; Present Sept. 25, 2012                 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12C7F-35CA-492A-9468-78E27DD0411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7541" y="2070847"/>
            <a:ext cx="3657600" cy="322729"/>
          </a:xfrm>
          <a:prstGeom prst="rect">
            <a:avLst/>
          </a:prstGeom>
          <a:solidFill>
            <a:schemeClr val="accent3"/>
          </a:solidFill>
        </p:spPr>
        <p:txBody>
          <a:bodyPr tIns="0" bIns="0" anchor="ctr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99878" y="2070847"/>
            <a:ext cx="3657600" cy="32272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tIns="0" bIns="0" anchor="ctr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Content, Top and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8517" y="1985963"/>
            <a:ext cx="7569157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3D853-17A0-4475-BAEA-49FD15F3ECBD}" type="datetime1">
              <a:rPr lang="en-US" smtClean="0"/>
              <a:t>9/25/2012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American Education Past &amp; Present Sept. 25, 2012                 </a:t>
            </a:r>
            <a:endParaRPr lang="en-US"/>
          </a:p>
        </p:txBody>
      </p:sp>
      <p:sp>
        <p:nvSpPr>
          <p:cNvPr id="13" name="Content Placeholder 2"/>
          <p:cNvSpPr>
            <a:spLocks noGrp="1"/>
          </p:cNvSpPr>
          <p:nvPr>
            <p:ph sz="half" idx="14"/>
          </p:nvPr>
        </p:nvSpPr>
        <p:spPr>
          <a:xfrm>
            <a:off x="498517" y="4164965"/>
            <a:ext cx="7569157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14" name="Rectangle 13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05800" y="242234"/>
            <a:ext cx="554038" cy="365125"/>
          </a:xfrm>
        </p:spPr>
        <p:txBody>
          <a:bodyPr/>
          <a:lstStyle/>
          <a:p>
            <a:fld id="{01212C7F-35CA-492A-9468-78E27DD041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410075" y="1985963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99D4F-DDF4-4922-898E-D3745A415249}" type="datetime1">
              <a:rPr lang="en-US" smtClean="0"/>
              <a:t>9/25/2012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American Education Past &amp; Present Sept. 25, 2012                 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12C7F-35CA-492A-9468-78E27DD0411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2"/>
          <p:cNvSpPr>
            <a:spLocks noGrp="1"/>
          </p:cNvSpPr>
          <p:nvPr>
            <p:ph sz="half" idx="15"/>
          </p:nvPr>
        </p:nvSpPr>
        <p:spPr>
          <a:xfrm>
            <a:off x="498518" y="1985963"/>
            <a:ext cx="3657600" cy="4140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13" name="Content Placeholder 2"/>
          <p:cNvSpPr>
            <a:spLocks noGrp="1"/>
          </p:cNvSpPr>
          <p:nvPr>
            <p:ph sz="half" idx="16"/>
          </p:nvPr>
        </p:nvSpPr>
        <p:spPr>
          <a:xfrm>
            <a:off x="4410075" y="4169664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8474" y="484094"/>
            <a:ext cx="7556313" cy="1116106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8474" y="1981200"/>
            <a:ext cx="7556313" cy="4144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795247" y="642358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3BA6FD11-BE32-4085-BC12-557C1CFF744A}" type="datetime1">
              <a:rPr lang="en-US" smtClean="0"/>
              <a:t>9/25/2012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01706" y="6423585"/>
            <a:ext cx="612289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smtClean="0"/>
              <a:t>American Education Past &amp; Present Sept. 25, 2012                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05800" y="242234"/>
            <a:ext cx="5540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bg1"/>
                </a:solidFill>
              </a:defRPr>
            </a:lvl1pPr>
          </a:lstStyle>
          <a:p>
            <a:fld id="{01212C7F-35CA-492A-9468-78E27DD0411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  <p:sldLayoutId id="2147483690" r:id="rId18"/>
    <p:sldLayoutId id="2147483691" r:id="rId19"/>
    <p:sldLayoutId id="2147483692" r:id="rId20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3600" b="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spcBef>
          <a:spcPts val="2000"/>
        </a:spcBef>
        <a:buClr>
          <a:schemeClr val="accent1"/>
        </a:buClr>
        <a:buSzPct val="75000"/>
        <a:buFont typeface="Wingdings" pitchFamily="2" charset="2"/>
        <a:buChar char="n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spcBef>
          <a:spcPts val="600"/>
        </a:spcBef>
        <a:buClr>
          <a:schemeClr val="accent1"/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spcBef>
          <a:spcPts val="600"/>
        </a:spcBef>
        <a:buClr>
          <a:schemeClr val="accent1"/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Relationship Id="rId4" Type="http://schemas.openxmlformats.org/officeDocument/2006/relationships/hyperlink" Target="mailto:clstrong@spu.edu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3.xml"/><Relationship Id="rId5" Type="http://schemas.openxmlformats.org/officeDocument/2006/relationships/image" Target="../media/image2.JPG"/><Relationship Id="rId4" Type="http://schemas.openxmlformats.org/officeDocument/2006/relationships/image" Target="../media/image1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4.xml"/><Relationship Id="rId4" Type="http://schemas.openxmlformats.org/officeDocument/2006/relationships/image" Target="../media/image3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Relationship Id="rId4" Type="http://schemas.openxmlformats.org/officeDocument/2006/relationships/hyperlink" Target="http://www.spu.edu/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6.xml"/><Relationship Id="rId6" Type="http://schemas.openxmlformats.org/officeDocument/2006/relationships/image" Target="../media/image4.png"/><Relationship Id="rId5" Type="http://schemas.openxmlformats.org/officeDocument/2006/relationships/hyperlink" Target="http://www.spu.edu/library/" TargetMode="External"/><Relationship Id="rId4" Type="http://schemas.openxmlformats.org/officeDocument/2006/relationships/hyperlink" Target="http://www.spu.edu/library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control" Target="../activeX/activeX1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6.png"/><Relationship Id="rId4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43400" y="4624668"/>
            <a:ext cx="4495800" cy="93345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Library </a:t>
            </a:r>
            <a:r>
              <a:rPr lang="en-US" dirty="0" smtClean="0"/>
              <a:t>Orientation Session</a:t>
            </a:r>
            <a:br>
              <a:rPr lang="en-US" dirty="0" smtClean="0"/>
            </a:br>
            <a:r>
              <a:rPr lang="en-US" dirty="0" smtClean="0"/>
              <a:t>EDU 6120</a:t>
            </a:r>
            <a:br>
              <a:rPr lang="en-US" dirty="0" smtClean="0"/>
            </a:br>
            <a:r>
              <a:rPr lang="en-US" dirty="0" smtClean="0"/>
              <a:t>American Education: Past &amp; Present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800" dirty="0" smtClean="0"/>
              <a:t>American Education Past &amp; Present Sept. 25, 2012 </a:t>
            </a:r>
            <a:r>
              <a:rPr lang="en-US" dirty="0" smtClean="0"/>
              <a:t>                </a:t>
            </a:r>
            <a:endParaRPr lang="en-US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Library Orientation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688909"/>
            <a:ext cx="8229600" cy="4788091"/>
          </a:xfrm>
        </p:spPr>
        <p:txBody>
          <a:bodyPr>
            <a:normAutofit/>
          </a:bodyPr>
          <a:lstStyle/>
          <a:p>
            <a:r>
              <a:rPr lang="en-US" sz="2400" dirty="0"/>
              <a:t>Cindy Strong</a:t>
            </a:r>
          </a:p>
          <a:p>
            <a:pPr lvl="1"/>
            <a:r>
              <a:rPr lang="en-US" sz="2400" dirty="0"/>
              <a:t>Librarian</a:t>
            </a:r>
          </a:p>
          <a:p>
            <a:pPr lvl="1"/>
            <a:r>
              <a:rPr lang="en-US" sz="2400" dirty="0"/>
              <a:t>School of Education</a:t>
            </a:r>
          </a:p>
          <a:p>
            <a:pPr lvl="1"/>
            <a:r>
              <a:rPr lang="en-US" sz="2400" dirty="0" smtClean="0"/>
              <a:t>206-281-2074</a:t>
            </a:r>
            <a:endParaRPr lang="en-US" sz="2400" dirty="0"/>
          </a:p>
          <a:p>
            <a:pPr lvl="1"/>
            <a:r>
              <a:rPr lang="en-US" sz="2400" dirty="0"/>
              <a:t>Office #127</a:t>
            </a:r>
          </a:p>
          <a:p>
            <a:pPr lvl="1"/>
            <a:r>
              <a:rPr lang="en-US" sz="2400" dirty="0">
                <a:hlinkClick r:id="rId4"/>
              </a:rPr>
              <a:t>clstrong@spu.edu</a:t>
            </a:r>
            <a:endParaRPr lang="en-US" sz="2400" dirty="0"/>
          </a:p>
          <a:p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105400" y="6400800"/>
            <a:ext cx="3352800" cy="365125"/>
          </a:xfrm>
        </p:spPr>
        <p:txBody>
          <a:bodyPr/>
          <a:lstStyle/>
          <a:p>
            <a:pPr algn="ctr"/>
            <a:r>
              <a:rPr lang="en-US" sz="800" smtClean="0"/>
              <a:t>American Education Past &amp; Present Sept. 25, 2012                 </a:t>
            </a:r>
            <a:endParaRPr lang="en-US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Where I "live" in the library</a:t>
            </a:r>
            <a:endParaRPr lang="en-US" dirty="0"/>
          </a:p>
        </p:txBody>
      </p:sp>
      <p:pic>
        <p:nvPicPr>
          <p:cNvPr id="11" name="Content Placeholder 10"/>
          <p:cNvPicPr>
            <a:picLocks noGrp="1" noChangeAspect="1"/>
          </p:cNvPicPr>
          <p:nvPr>
            <p:ph sz="quarter" idx="4294967295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1828800"/>
            <a:ext cx="4207812" cy="3733800"/>
          </a:xfrm>
          <a:prstGeom prst="rect">
            <a:avLst/>
          </a:prstGeom>
        </p:spPr>
      </p:pic>
      <p:pic>
        <p:nvPicPr>
          <p:cNvPr id="12" name="Content Placeholder 11"/>
          <p:cNvPicPr>
            <a:picLocks noGrp="1" noChangeAspect="1"/>
          </p:cNvPicPr>
          <p:nvPr>
            <p:ph sz="quarter" idx="4294967295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4198956" y="2201844"/>
            <a:ext cx="4151651" cy="3100764"/>
          </a:xfrm>
          <a:prstGeom prst="rect">
            <a:avLst/>
          </a:prstGeom>
        </p:spPr>
      </p:pic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105400" y="6400800"/>
            <a:ext cx="3352800" cy="365125"/>
          </a:xfrm>
        </p:spPr>
        <p:txBody>
          <a:bodyPr/>
          <a:lstStyle/>
          <a:p>
            <a:pPr algn="ctr"/>
            <a:r>
              <a:rPr lang="en-US" sz="800" smtClean="0"/>
              <a:t>American Education Past &amp; Present Sept. 25, 2012                 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85533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Goals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half" idx="1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sz="2400" dirty="0" smtClean="0"/>
              <a:t>Help </a:t>
            </a:r>
            <a:r>
              <a:rPr lang="en-US" sz="2400" dirty="0"/>
              <a:t>students garner an understanding of the myriad resources available for quality </a:t>
            </a:r>
            <a:r>
              <a:rPr lang="en-US" sz="2400" dirty="0" smtClean="0"/>
              <a:t>research</a:t>
            </a:r>
          </a:p>
          <a:p>
            <a:r>
              <a:rPr lang="en-US" sz="2400" dirty="0" smtClean="0"/>
              <a:t>….and to have you be aware of who your personal librarian is</a:t>
            </a:r>
            <a:endParaRPr lang="en-US" sz="2400" dirty="0"/>
          </a:p>
          <a:p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sz="half" idx="2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51568" y="1985963"/>
            <a:ext cx="2755563" cy="4140200"/>
          </a:xfrm>
        </p:spPr>
      </p:pic>
      <p:sp>
        <p:nvSpPr>
          <p:cNvPr id="9" name="Content Placeholder 2"/>
          <p:cNvSpPr txBox="1">
            <a:spLocks/>
          </p:cNvSpPr>
          <p:nvPr/>
        </p:nvSpPr>
        <p:spPr>
          <a:xfrm>
            <a:off x="609600" y="1981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Symbol" pitchFamily="18" charset="2"/>
              <a:buNone/>
            </a:pPr>
            <a:endParaRPr lang="en-US" dirty="0" smtClean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105400" y="6400800"/>
            <a:ext cx="3352800" cy="365125"/>
          </a:xfrm>
        </p:spPr>
        <p:txBody>
          <a:bodyPr/>
          <a:lstStyle/>
          <a:p>
            <a:pPr algn="ctr"/>
            <a:r>
              <a:rPr lang="en-US" sz="800" smtClean="0"/>
              <a:t>American Education Past &amp; Present Sept. 25, 2012                 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94064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447800"/>
            <a:ext cx="7556313" cy="4144963"/>
          </a:xfrm>
        </p:spPr>
        <p:txBody>
          <a:bodyPr>
            <a:normAutofit fontScale="92500" lnSpcReduction="10000"/>
          </a:bodyPr>
          <a:lstStyle/>
          <a:p>
            <a:pPr lvl="1" indent="-457200">
              <a:spcBef>
                <a:spcPts val="2000"/>
              </a:spcBef>
              <a:buClr>
                <a:schemeClr val="accent1"/>
              </a:buClr>
            </a:pPr>
            <a:r>
              <a:rPr lang="en-US" sz="3200" dirty="0" smtClean="0"/>
              <a:t>Handouts</a:t>
            </a:r>
          </a:p>
          <a:p>
            <a:pPr lvl="1" indent="-457200">
              <a:spcBef>
                <a:spcPts val="2000"/>
              </a:spcBef>
              <a:buClr>
                <a:schemeClr val="accent1"/>
              </a:buClr>
            </a:pPr>
            <a:r>
              <a:rPr lang="en-US" sz="3200" dirty="0" smtClean="0"/>
              <a:t>SPU Catalog--finding books/not articles</a:t>
            </a:r>
            <a:endParaRPr lang="en-US" sz="3200" dirty="0"/>
          </a:p>
          <a:p>
            <a:pPr lvl="1" indent="-457200">
              <a:spcBef>
                <a:spcPts val="2000"/>
              </a:spcBef>
              <a:buClr>
                <a:schemeClr val="accent1"/>
              </a:buClr>
            </a:pPr>
            <a:r>
              <a:rPr lang="en-US" sz="3200" dirty="0" smtClean="0">
                <a:hlinkClick r:id="rId4"/>
              </a:rPr>
              <a:t>ORBIS Cascade Alliance</a:t>
            </a:r>
            <a:endParaRPr lang="en-US" sz="3200" dirty="0" smtClean="0"/>
          </a:p>
          <a:p>
            <a:pPr lvl="2"/>
            <a:r>
              <a:rPr lang="en-US" sz="3200" dirty="0" smtClean="0"/>
              <a:t>37 universities and colleges Oregon and Washington</a:t>
            </a:r>
          </a:p>
          <a:p>
            <a:pPr lvl="2"/>
            <a:r>
              <a:rPr lang="en-US" sz="3200" dirty="0" smtClean="0"/>
              <a:t>Limit to SUMMIT libraries</a:t>
            </a:r>
          </a:p>
          <a:p>
            <a:pPr lvl="2"/>
            <a:r>
              <a:rPr lang="en-US" sz="3200" dirty="0" smtClean="0"/>
              <a:t>Limit to </a:t>
            </a:r>
            <a:r>
              <a:rPr lang="en-US" sz="3200" b="1" dirty="0" smtClean="0"/>
              <a:t>Book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6" name="Title 4"/>
          <p:cNvSpPr>
            <a:spLocks noGrp="1"/>
          </p:cNvSpPr>
          <p:nvPr>
            <p:ph type="title"/>
          </p:nvPr>
        </p:nvSpPr>
        <p:spPr>
          <a:xfrm>
            <a:off x="498474" y="484094"/>
            <a:ext cx="7556313" cy="1116106"/>
          </a:xfrm>
        </p:spPr>
        <p:txBody>
          <a:bodyPr/>
          <a:lstStyle/>
          <a:p>
            <a:r>
              <a:rPr lang="en-US" dirty="0" smtClean="0"/>
              <a:t>Books</a:t>
            </a:r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105400" y="6400800"/>
            <a:ext cx="3352800" cy="365125"/>
          </a:xfrm>
        </p:spPr>
        <p:txBody>
          <a:bodyPr/>
          <a:lstStyle/>
          <a:p>
            <a:pPr algn="ctr"/>
            <a:r>
              <a:rPr lang="en-US" sz="800" smtClean="0"/>
              <a:t>American Education Past &amp; Present Sept. 25, 2012                 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49175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Articles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1600200"/>
            <a:ext cx="3657600" cy="4140200"/>
          </a:xfrm>
        </p:spPr>
        <p:txBody>
          <a:bodyPr>
            <a:normAutofit/>
          </a:bodyPr>
          <a:lstStyle/>
          <a:p>
            <a:r>
              <a:rPr lang="en-US" sz="2400" dirty="0" smtClean="0">
                <a:hlinkClick r:id="rId4"/>
              </a:rPr>
              <a:t>SPU databases</a:t>
            </a:r>
            <a:endParaRPr lang="en-US" sz="2400" dirty="0" smtClean="0"/>
          </a:p>
          <a:p>
            <a:pPr lvl="1"/>
            <a:r>
              <a:rPr lang="en-US" sz="2400" dirty="0" smtClean="0"/>
              <a:t>available remotely</a:t>
            </a:r>
          </a:p>
          <a:p>
            <a:r>
              <a:rPr lang="en-US" sz="2400" dirty="0" smtClean="0"/>
              <a:t>A word about finding full text</a:t>
            </a:r>
          </a:p>
          <a:p>
            <a:r>
              <a:rPr lang="en-US" sz="2400" dirty="0" smtClean="0">
                <a:hlinkClick r:id="rId5"/>
              </a:rPr>
              <a:t>APA</a:t>
            </a:r>
            <a:endParaRPr lang="en-US" sz="2400" dirty="0" smtClean="0"/>
          </a:p>
          <a:p>
            <a:r>
              <a:rPr lang="en-US" sz="2400" dirty="0" smtClean="0"/>
              <a:t>Questions</a:t>
            </a:r>
          </a:p>
          <a:p>
            <a:endParaRPr lang="en-US" dirty="0"/>
          </a:p>
          <a:p>
            <a:endParaRPr lang="en-US" sz="2400" dirty="0" smtClean="0"/>
          </a:p>
          <a:p>
            <a:endParaRPr lang="en-US" dirty="0" smtClean="0"/>
          </a:p>
          <a:p>
            <a:pPr lvl="2"/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en-US" sz="800" smtClean="0"/>
              <a:t>American Education Past &amp; Present Sept. 25, 2012                 </a:t>
            </a:r>
            <a:endParaRPr lang="en-US" dirty="0"/>
          </a:p>
        </p:txBody>
      </p:sp>
      <p:pic>
        <p:nvPicPr>
          <p:cNvPr id="1027" name="Picture 3">
            <a:hlinkClick r:id="rId5"/>
          </p:cNvPr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171" t="15641" r="12913" b="10936"/>
          <a:stretch/>
        </p:blipFill>
        <p:spPr bwMode="auto">
          <a:xfrm>
            <a:off x="3657600" y="452051"/>
            <a:ext cx="4419600" cy="57417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Oval 3"/>
          <p:cNvSpPr/>
          <p:nvPr/>
        </p:nvSpPr>
        <p:spPr>
          <a:xfrm>
            <a:off x="4495800" y="4572000"/>
            <a:ext cx="1219200" cy="266700"/>
          </a:xfrm>
          <a:prstGeom prst="ellipse">
            <a:avLst/>
          </a:prstGeom>
          <a:noFill/>
          <a:ln w="34925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smtClean="0"/>
          </a:p>
        </p:txBody>
      </p:sp>
      <p:sp>
        <p:nvSpPr>
          <p:cNvPr id="4" name="TextBox 3"/>
          <p:cNvSpPr txBox="1"/>
          <p:nvPr/>
        </p:nvSpPr>
        <p:spPr>
          <a:xfrm>
            <a:off x="0" y="6611779"/>
            <a:ext cx="3352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000" dirty="0"/>
          </a:p>
        </p:txBody>
      </p:sp>
    </p:spTree>
    <p:controls>
      <mc:AlternateContent xmlns:mc="http://schemas.openxmlformats.org/markup-compatibility/2006">
        <mc:Choice xmlns:v="urn:schemas-microsoft-com:vml" Requires="v">
          <p:control spid="1026" name="ShockwaveFlash1" r:id="rId2" imgW="8229600" imgH="6212426"/>
        </mc:Choice>
        <mc:Fallback>
          <p:control name="ShockwaveFlash1" r:id="rId2" imgW="8229600" imgH="6212426">
            <p:pic>
              <p:nvPicPr>
                <p:cNvPr id="0" name="ShockwaveFlash1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5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2413" cy="685641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</p:controls>
    <p:extLst>
      <p:ext uri="{BB962C8B-B14F-4D97-AF65-F5344CB8AC3E}">
        <p14:creationId xmlns:p14="http://schemas.microsoft.com/office/powerpoint/2010/main" val="1218487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0"/>
  <p:tag name="TIME" val="15"/>
  <p:tag name="QUESTION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0"/>
  <p:tag name="TIME" val="15"/>
  <p:tag name="QUESTION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0"/>
  <p:tag name="TIME" val="15"/>
  <p:tag name="QUESTION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0"/>
  <p:tag name="TIME" val="15"/>
  <p:tag name="QUESTION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0"/>
  <p:tag name="TIME" val="15"/>
  <p:tag name="QUESTION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0"/>
  <p:tag name="TIME" val="15"/>
  <p:tag name="QUESTION" val="1"/>
</p:tagLst>
</file>

<file path=ppt/theme/theme1.xml><?xml version="1.0" encoding="utf-8"?>
<a:theme xmlns:a="http://schemas.openxmlformats.org/drawingml/2006/main" name="Advantage">
  <a:themeElements>
    <a:clrScheme name="Advantage">
      <a:dk1>
        <a:sysClr val="windowText" lastClr="000000"/>
      </a:dk1>
      <a:lt1>
        <a:sysClr val="window" lastClr="FFFFFF"/>
      </a:lt1>
      <a:dk2>
        <a:srgbClr val="2B142D"/>
      </a:dk2>
      <a:lt2>
        <a:srgbClr val="C3AFCC"/>
      </a:lt2>
      <a:accent1>
        <a:srgbClr val="663366"/>
      </a:accent1>
      <a:accent2>
        <a:srgbClr val="330F42"/>
      </a:accent2>
      <a:accent3>
        <a:srgbClr val="666699"/>
      </a:accent3>
      <a:accent4>
        <a:srgbClr val="999966"/>
      </a:accent4>
      <a:accent5>
        <a:srgbClr val="F7901E"/>
      </a:accent5>
      <a:accent6>
        <a:srgbClr val="A3A101"/>
      </a:accent6>
      <a:hlink>
        <a:srgbClr val="BC5FBC"/>
      </a:hlink>
      <a:folHlink>
        <a:srgbClr val="9775A7"/>
      </a:folHlink>
    </a:clrScheme>
    <a:fontScheme name="Advantage">
      <a:majorFont>
        <a:latin typeface="Rockwell"/>
        <a:ea typeface=""/>
        <a:cs typeface=""/>
        <a:font script="Jpan" typeface="ＭＳ ゴシック"/>
      </a:majorFont>
      <a:minorFont>
        <a:latin typeface="Rockwell"/>
        <a:ea typeface=""/>
        <a:cs typeface=""/>
        <a:font script="Jpan" typeface="ＭＳ ゴシック"/>
      </a:minorFont>
    </a:fontScheme>
    <a:fmtScheme name="Advantage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40000"/>
                <a:alpha val="100000"/>
                <a:satMod val="150000"/>
                <a:lumMod val="100000"/>
              </a:schemeClr>
            </a:gs>
            <a:gs pos="100000">
              <a:schemeClr val="phClr">
                <a:tint val="70000"/>
                <a:shade val="100000"/>
                <a:alpha val="100000"/>
                <a:satMod val="200000"/>
                <a:lumMod val="100000"/>
              </a:schemeClr>
            </a:gs>
          </a:gsLst>
          <a:lin ang="6000000" scaled="1"/>
        </a:gradFill>
        <a:gradFill rotWithShape="1">
          <a:gsLst>
            <a:gs pos="0">
              <a:schemeClr val="phClr">
                <a:shade val="40000"/>
                <a:alpha val="100000"/>
                <a:satMod val="150000"/>
                <a:lumMod val="100000"/>
              </a:schemeClr>
            </a:gs>
            <a:gs pos="100000">
              <a:schemeClr val="phClr">
                <a:tint val="70000"/>
                <a:shade val="100000"/>
                <a:alpha val="100000"/>
                <a:satMod val="200000"/>
                <a:lumMod val="100000"/>
              </a:schemeClr>
            </a:gs>
          </a:gsLst>
          <a:lin ang="5400000" scaled="1"/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50800" dist="25400" dir="13500000">
              <a:srgbClr val="FFFFFF">
                <a:alpha val="75000"/>
              </a:srgbClr>
            </a:innerShdw>
            <a:outerShdw blurRad="63500" dist="25400" dir="5400000" rotWithShape="0">
              <a:srgbClr val="808080">
                <a:alpha val="75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twoPt" dir="tl">
              <a:rot lat="0" lon="0" rev="4500000"/>
            </a:lightRig>
          </a:scene3d>
          <a:sp3d>
            <a:bevelT w="635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1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Advantage.thmx</Template>
  <TotalTime>5814</TotalTime>
  <Words>272</Words>
  <Application>Microsoft Office PowerPoint</Application>
  <PresentationFormat>On-screen Show (4:3)</PresentationFormat>
  <Paragraphs>65</Paragraphs>
  <Slides>7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Advantage</vt:lpstr>
      <vt:lpstr>Library Orientation Session EDU 6120 American Education: Past &amp; Present</vt:lpstr>
      <vt:lpstr>Library Orientation</vt:lpstr>
      <vt:lpstr>Where I "live" in the library</vt:lpstr>
      <vt:lpstr>Goals</vt:lpstr>
      <vt:lpstr>Books</vt:lpstr>
      <vt:lpstr>Articles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 to Teaching EDU 6918</dc:title>
  <dc:creator>Owner</dc:creator>
  <cp:lastModifiedBy>Cindy Strong</cp:lastModifiedBy>
  <cp:revision>652</cp:revision>
  <cp:lastPrinted>2012-09-24T21:38:29Z</cp:lastPrinted>
  <dcterms:created xsi:type="dcterms:W3CDTF">2009-10-13T23:31:47Z</dcterms:created>
  <dcterms:modified xsi:type="dcterms:W3CDTF">2012-09-25T15:07:09Z</dcterms:modified>
</cp:coreProperties>
</file>