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activeX/activeX1.xml" ContentType="application/vnd.ms-office.activeX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70" r:id="rId4"/>
    <p:sldId id="271" r:id="rId5"/>
    <p:sldId id="275" r:id="rId6"/>
    <p:sldId id="258" r:id="rId7"/>
    <p:sldId id="276" r:id="rId8"/>
  </p:sldIdLst>
  <p:sldSz cx="9144000" cy="6858000" type="screen4x3"/>
  <p:notesSz cx="6858000" cy="9266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034" autoAdjust="0"/>
  </p:normalViewPr>
  <p:slideViewPr>
    <p:cSldViewPr>
      <p:cViewPr>
        <p:scale>
          <a:sx n="77" d="100"/>
          <a:sy n="77" d="100"/>
        </p:scale>
        <p:origin x="-95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CB5C7-FA6E-45F4-AC62-8D80E78471B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1318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01318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E8E0A-4CF3-4611-870D-2F41B30C5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18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8A4C3-7BE2-417C-85E6-2438C9B975D1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695325"/>
            <a:ext cx="4632325" cy="3475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1463"/>
            <a:ext cx="5486400" cy="4169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1318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01318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775F4-3DCA-4FEA-805D-90F7F8F20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6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775F4-3DCA-4FEA-805D-90F7F8F209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Bless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775F4-3DCA-4FEA-805D-90F7F8F209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3BA75-DFDB-4660-A34B-89D953EC2F9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3BA75-DFDB-4660-A34B-89D953EC2F9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53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400" baseline="0" dirty="0" smtClean="0"/>
              <a:t>Catalog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400" b="0" baseline="0" dirty="0" smtClean="0"/>
              <a:t>I will not be explaining the LC system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400" b="0" baseline="0" dirty="0" smtClean="0"/>
              <a:t>Handout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400" b="0" baseline="0" dirty="0" smtClean="0"/>
              <a:t>Finding books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400" b="0" baseline="0" dirty="0" smtClean="0"/>
              <a:t>Try </a:t>
            </a:r>
            <a:r>
              <a:rPr lang="en-US" sz="1400" b="1" baseline="0" dirty="0" smtClean="0"/>
              <a:t>achievement gap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400" b="0" baseline="0" dirty="0" smtClean="0"/>
              <a:t>Limit to </a:t>
            </a:r>
            <a:r>
              <a:rPr lang="en-US" sz="1400" b="1" baseline="0" dirty="0" smtClean="0"/>
              <a:t>SUMMIT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400" b="0" baseline="0" dirty="0" smtClean="0"/>
              <a:t>Limit to </a:t>
            </a:r>
            <a:r>
              <a:rPr lang="en-US" sz="1400" b="1" baseline="0" dirty="0" smtClean="0"/>
              <a:t>books</a:t>
            </a:r>
          </a:p>
          <a:p>
            <a:pPr>
              <a:buFont typeface="Arial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775F4-3DCA-4FEA-805D-90F7F8F209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Article and Research Databases</a:t>
            </a:r>
          </a:p>
          <a:p>
            <a:pPr lvl="1"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Off-Campus Access</a:t>
            </a:r>
          </a:p>
          <a:p>
            <a:pPr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Subject guides</a:t>
            </a:r>
          </a:p>
          <a:p>
            <a:pPr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Kw: academic achievement AND kw: </a:t>
            </a:r>
            <a:r>
              <a:rPr lang="en-US" sz="1300" b="1" baseline="0" dirty="0" err="1" smtClean="0">
                <a:solidFill>
                  <a:srgbClr val="FFFF00"/>
                </a:solidFill>
              </a:rPr>
              <a:t>expla</a:t>
            </a:r>
            <a:r>
              <a:rPr lang="en-US" sz="1300" b="1" baseline="0" dirty="0" smtClean="0">
                <a:solidFill>
                  <a:srgbClr val="FFFF00"/>
                </a:solidFill>
              </a:rPr>
              <a:t>*</a:t>
            </a:r>
          </a:p>
          <a:p>
            <a:pPr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Peer reviewed </a:t>
            </a:r>
          </a:p>
          <a:p>
            <a:pPr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relevance</a:t>
            </a:r>
          </a:p>
          <a:p>
            <a:pPr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Do not check the full text box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300" b="1" baseline="0" dirty="0" smtClean="0">
                <a:solidFill>
                  <a:srgbClr val="FFFF00"/>
                </a:solidFill>
              </a:rPr>
              <a:t>“pearl of an article”</a:t>
            </a:r>
          </a:p>
          <a:p>
            <a:pPr lvl="0"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# 1 connecting social disorganization theory to </a:t>
            </a:r>
            <a:r>
              <a:rPr lang="en-US" sz="1300" b="1" baseline="0" dirty="0" err="1" smtClean="0">
                <a:solidFill>
                  <a:srgbClr val="FFFF00"/>
                </a:solidFill>
              </a:rPr>
              <a:t>african-american</a:t>
            </a:r>
            <a:r>
              <a:rPr lang="en-US" sz="1300" b="1" baseline="0" dirty="0" smtClean="0">
                <a:solidFill>
                  <a:srgbClr val="FFFF00"/>
                </a:solidFill>
              </a:rPr>
              <a:t> outcomes to explain the achievement gap</a:t>
            </a:r>
          </a:p>
          <a:p>
            <a:pPr lvl="1"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Su: achievement gap</a:t>
            </a:r>
          </a:p>
          <a:p>
            <a:pPr lvl="1"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Su: </a:t>
            </a:r>
            <a:r>
              <a:rPr lang="en-US" sz="1300" b="1" baseline="0" dirty="0" err="1" smtClean="0">
                <a:solidFill>
                  <a:srgbClr val="FFFF00"/>
                </a:solidFill>
              </a:rPr>
              <a:t>african</a:t>
            </a:r>
            <a:r>
              <a:rPr lang="en-US" sz="1300" b="1" baseline="0" dirty="0" smtClean="0">
                <a:solidFill>
                  <a:srgbClr val="FFFF00"/>
                </a:solidFill>
              </a:rPr>
              <a:t> </a:t>
            </a:r>
            <a:r>
              <a:rPr lang="en-US" sz="1300" b="1" baseline="0" dirty="0" err="1" smtClean="0">
                <a:solidFill>
                  <a:srgbClr val="FFFF00"/>
                </a:solidFill>
              </a:rPr>
              <a:t>americans</a:t>
            </a:r>
            <a:endParaRPr lang="en-US" sz="1300" b="1" baseline="0" dirty="0" smtClean="0">
              <a:solidFill>
                <a:srgbClr val="FFFF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Su: racial composition</a:t>
            </a:r>
          </a:p>
          <a:p>
            <a:pPr lvl="1"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Su: at risk students</a:t>
            </a:r>
          </a:p>
          <a:p>
            <a:pPr lvl="0"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# 10 An empirical test of five prominent explanations for the black-white</a:t>
            </a:r>
          </a:p>
          <a:p>
            <a:pPr lvl="1"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Su: </a:t>
            </a:r>
            <a:r>
              <a:rPr lang="en-US" sz="1300" b="1" baseline="0" dirty="0" err="1" smtClean="0">
                <a:solidFill>
                  <a:srgbClr val="FFFF00"/>
                </a:solidFill>
              </a:rPr>
              <a:t>african</a:t>
            </a:r>
            <a:r>
              <a:rPr lang="en-US" sz="1300" b="1" baseline="0" dirty="0" smtClean="0">
                <a:solidFill>
                  <a:srgbClr val="FFFF00"/>
                </a:solidFill>
              </a:rPr>
              <a:t> </a:t>
            </a:r>
            <a:r>
              <a:rPr lang="en-US" sz="1300" b="1" baseline="0" dirty="0" err="1" smtClean="0">
                <a:solidFill>
                  <a:srgbClr val="FFFF00"/>
                </a:solidFill>
              </a:rPr>
              <a:t>american</a:t>
            </a:r>
            <a:r>
              <a:rPr lang="en-US" sz="1300" b="1" baseline="0" dirty="0" smtClean="0">
                <a:solidFill>
                  <a:srgbClr val="FFFF00"/>
                </a:solidFill>
              </a:rPr>
              <a:t> students</a:t>
            </a:r>
          </a:p>
          <a:p>
            <a:pPr>
              <a:buFont typeface="Arial" pitchFamily="34" charset="0"/>
              <a:buChar char="•"/>
            </a:pPr>
            <a:r>
              <a:rPr lang="en-US" sz="1300" b="1" baseline="0" dirty="0" smtClean="0">
                <a:solidFill>
                  <a:srgbClr val="FFFF00"/>
                </a:solidFill>
              </a:rPr>
              <a:t>APA—</a:t>
            </a:r>
            <a:r>
              <a:rPr lang="en-US" sz="1300" b="1" baseline="0" dirty="0" err="1" smtClean="0">
                <a:solidFill>
                  <a:srgbClr val="FFFF00"/>
                </a:solidFill>
              </a:rPr>
              <a:t>apa</a:t>
            </a:r>
            <a:r>
              <a:rPr lang="en-US" sz="1300" b="1" baseline="0" dirty="0" smtClean="0">
                <a:solidFill>
                  <a:srgbClr val="FFFF00"/>
                </a:solidFill>
              </a:rPr>
              <a:t> style guide to electronic 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775F4-3DCA-4FEA-805D-90F7F8F209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8261" indent="-16826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What</a:t>
            </a:r>
            <a:r>
              <a:rPr lang="en-US" baseline="0" dirty="0" smtClean="0"/>
              <a:t> questions do you still have</a:t>
            </a: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1FF443-286A-4B56-B134-A42590598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180E94D-6F54-4B44-95E8-4BDC278C25E0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2CAB-297E-4176-A792-744120E31877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C2EC-C0E0-4443-9968-E3532F139FE8}" type="datetime1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2FCC-051E-49AC-8455-C4B261DC1946}" type="datetime1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C26027E-8CBC-4D3C-986D-E07C7FFFC04D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2190766-A998-45CD-836C-BC31C422F6A7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7EAB-EA55-4B57-AD58-06D207A7EDE8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9197B4-F39A-49CD-93D2-54256E718F39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CE08DB-3B3F-4A5F-A75F-D7B631B5B207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0E79A67-4ACB-4750-B550-48FEAD96F3DF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150-E403-433A-A905-F5591CCF066E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A07E-6343-4776-AB09-2D2A2C2B57B4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1159-80BF-4771-93AD-3D5FF26A25E0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7F4B-64B3-40A2-B84E-26D0F75DFE95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66E3F01-3B58-4E4D-8A0F-DA065B2F45B5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F829F055-F3EC-4566-A8FC-09CB4F28FBAA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6F8-36D5-46AA-AC26-00875F021960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083D-327F-47F6-995B-730ACD977E08}" type="datetime1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D853-17A0-4475-BAEA-49FD15F3ECBD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9D4F-DDF4-4922-898E-D3745A415249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BA6FD11-BE32-4085-BC12-557C1CFF744A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American Education Past &amp; Present Sept. 25, 2012   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1212C7F-35CA-492A-9468-78E27DD04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mailto:clstrong@spu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hyperlink" Target="http://www.spu.ed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hyperlink" Target="http://www.spu.edu/library/" TargetMode="External"/><Relationship Id="rId4" Type="http://schemas.openxmlformats.org/officeDocument/2006/relationships/hyperlink" Target="http://www.spu.edu/librar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4624668"/>
            <a:ext cx="4495800" cy="9334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Library </a:t>
            </a:r>
            <a:r>
              <a:rPr lang="en-US" dirty="0" smtClean="0"/>
              <a:t>Orientation Session</a:t>
            </a:r>
            <a:br>
              <a:rPr lang="en-US" dirty="0" smtClean="0"/>
            </a:br>
            <a:r>
              <a:rPr lang="en-US" dirty="0" smtClean="0"/>
              <a:t>EDU 6120</a:t>
            </a:r>
            <a:br>
              <a:rPr lang="en-US" dirty="0" smtClean="0"/>
            </a:br>
            <a:r>
              <a:rPr lang="en-US" dirty="0" smtClean="0"/>
              <a:t>American Education: Past &amp; Present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 dirty="0" smtClean="0"/>
              <a:t>American Education Past &amp; Present Sept. 25, 2012 </a:t>
            </a:r>
            <a:r>
              <a:rPr lang="en-US" dirty="0" smtClean="0"/>
              <a:t>               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Orientation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88909"/>
            <a:ext cx="8229600" cy="4788091"/>
          </a:xfrm>
        </p:spPr>
        <p:txBody>
          <a:bodyPr>
            <a:normAutofit/>
          </a:bodyPr>
          <a:lstStyle/>
          <a:p>
            <a:r>
              <a:rPr lang="en-US" sz="2400" dirty="0"/>
              <a:t>Cindy Strong</a:t>
            </a:r>
          </a:p>
          <a:p>
            <a:pPr lvl="1"/>
            <a:r>
              <a:rPr lang="en-US" sz="2400" dirty="0"/>
              <a:t>Librarian</a:t>
            </a:r>
          </a:p>
          <a:p>
            <a:pPr lvl="1"/>
            <a:r>
              <a:rPr lang="en-US" sz="2400" dirty="0"/>
              <a:t>School of Education</a:t>
            </a:r>
          </a:p>
          <a:p>
            <a:pPr lvl="1"/>
            <a:r>
              <a:rPr lang="en-US" sz="2400" dirty="0" smtClean="0"/>
              <a:t>206-281-2074</a:t>
            </a:r>
            <a:endParaRPr lang="en-US" sz="2400" dirty="0"/>
          </a:p>
          <a:p>
            <a:pPr lvl="1"/>
            <a:r>
              <a:rPr lang="en-US" sz="2400" dirty="0"/>
              <a:t>Office #127</a:t>
            </a:r>
          </a:p>
          <a:p>
            <a:pPr lvl="1"/>
            <a:r>
              <a:rPr lang="en-US" sz="2400" dirty="0">
                <a:hlinkClick r:id="rId4"/>
              </a:rPr>
              <a:t>clstrong@spu.edu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5400" y="6400800"/>
            <a:ext cx="3352800" cy="365125"/>
          </a:xfrm>
        </p:spPr>
        <p:txBody>
          <a:bodyPr/>
          <a:lstStyle/>
          <a:p>
            <a:pPr algn="ctr"/>
            <a:r>
              <a:rPr lang="en-US" sz="800" smtClean="0"/>
              <a:t>American Education Past &amp; Present Sept. 25, 2012                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 "live" in the library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800"/>
            <a:ext cx="4207812" cy="3733800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98956" y="2201844"/>
            <a:ext cx="4151651" cy="3100764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5400" y="6400800"/>
            <a:ext cx="3352800" cy="365125"/>
          </a:xfrm>
        </p:spPr>
        <p:txBody>
          <a:bodyPr/>
          <a:lstStyle/>
          <a:p>
            <a:pPr algn="ctr"/>
            <a:r>
              <a:rPr lang="en-US" sz="800" smtClean="0"/>
              <a:t>American Education Past &amp; Present Sept. 25, 2012                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55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/>
              <a:t>Help </a:t>
            </a:r>
            <a:r>
              <a:rPr lang="en-US" sz="2400" dirty="0"/>
              <a:t>students garner an understanding of the myriad resources available for quality </a:t>
            </a:r>
            <a:r>
              <a:rPr lang="en-US" sz="2400" dirty="0" smtClean="0"/>
              <a:t>research</a:t>
            </a:r>
          </a:p>
          <a:p>
            <a:r>
              <a:rPr lang="en-US" sz="2400" dirty="0" smtClean="0"/>
              <a:t>….and to have you be aware of who your personal librarian is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568" y="1985963"/>
            <a:ext cx="2755563" cy="4140200"/>
          </a:xfr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1981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Symbol" pitchFamily="18" charset="2"/>
              <a:buNone/>
            </a:pPr>
            <a:endParaRPr lang="en-US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5400" y="6400800"/>
            <a:ext cx="3352800" cy="365125"/>
          </a:xfrm>
        </p:spPr>
        <p:txBody>
          <a:bodyPr/>
          <a:lstStyle/>
          <a:p>
            <a:pPr algn="ctr"/>
            <a:r>
              <a:rPr lang="en-US" sz="800" smtClean="0"/>
              <a:t>American Education Past &amp; Present Sept. 25, 2012                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40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556313" cy="4144963"/>
          </a:xfrm>
        </p:spPr>
        <p:txBody>
          <a:bodyPr>
            <a:normAutofit fontScale="92500" lnSpcReduction="10000"/>
          </a:bodyPr>
          <a:lstStyle/>
          <a:p>
            <a:pPr lvl="1" indent="-457200">
              <a:spcBef>
                <a:spcPts val="2000"/>
              </a:spcBef>
              <a:buClr>
                <a:schemeClr val="accent1"/>
              </a:buClr>
            </a:pPr>
            <a:r>
              <a:rPr lang="en-US" sz="3200" dirty="0" smtClean="0"/>
              <a:t>Handouts</a:t>
            </a:r>
          </a:p>
          <a:p>
            <a:pPr lvl="1" indent="-457200">
              <a:spcBef>
                <a:spcPts val="2000"/>
              </a:spcBef>
              <a:buClr>
                <a:schemeClr val="accent1"/>
              </a:buClr>
            </a:pPr>
            <a:r>
              <a:rPr lang="en-US" sz="3200" dirty="0" smtClean="0"/>
              <a:t>SPU Catalog--finding books/not articles</a:t>
            </a:r>
            <a:endParaRPr lang="en-US" sz="3200" dirty="0"/>
          </a:p>
          <a:p>
            <a:pPr lvl="1" indent="-457200">
              <a:spcBef>
                <a:spcPts val="2000"/>
              </a:spcBef>
              <a:buClr>
                <a:schemeClr val="accent1"/>
              </a:buClr>
            </a:pPr>
            <a:r>
              <a:rPr lang="en-US" sz="3200" dirty="0" smtClean="0">
                <a:hlinkClick r:id="rId4"/>
              </a:rPr>
              <a:t>ORBIS Cascade Alliance</a:t>
            </a:r>
            <a:endParaRPr lang="en-US" sz="3200" dirty="0" smtClean="0"/>
          </a:p>
          <a:p>
            <a:pPr lvl="2"/>
            <a:r>
              <a:rPr lang="en-US" sz="3200" dirty="0" smtClean="0"/>
              <a:t>37 universities and colleges Oregon and Washington</a:t>
            </a:r>
          </a:p>
          <a:p>
            <a:pPr lvl="2"/>
            <a:r>
              <a:rPr lang="en-US" sz="3200" dirty="0" smtClean="0"/>
              <a:t>Limit to SUMMIT libraries</a:t>
            </a:r>
          </a:p>
          <a:p>
            <a:pPr lvl="2"/>
            <a:r>
              <a:rPr lang="en-US" sz="3200" dirty="0" smtClean="0"/>
              <a:t>Limit to </a:t>
            </a:r>
            <a:r>
              <a:rPr lang="en-US" sz="3200" b="1" dirty="0" smtClean="0"/>
              <a:t>Book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5400" y="6400800"/>
            <a:ext cx="3352800" cy="365125"/>
          </a:xfrm>
        </p:spPr>
        <p:txBody>
          <a:bodyPr/>
          <a:lstStyle/>
          <a:p>
            <a:pPr algn="ctr"/>
            <a:r>
              <a:rPr lang="en-US" sz="800" smtClean="0"/>
              <a:t>American Education Past &amp; Present Sept. 25, 2012                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91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3657600" cy="4140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4"/>
              </a:rPr>
              <a:t>SPU databases</a:t>
            </a:r>
            <a:endParaRPr lang="en-US" sz="2400" dirty="0" smtClean="0"/>
          </a:p>
          <a:p>
            <a:pPr lvl="1"/>
            <a:r>
              <a:rPr lang="en-US" sz="2400" dirty="0" smtClean="0"/>
              <a:t>available remotely</a:t>
            </a:r>
          </a:p>
          <a:p>
            <a:r>
              <a:rPr lang="en-US" sz="2400" dirty="0" smtClean="0"/>
              <a:t>A word about finding full text</a:t>
            </a:r>
          </a:p>
          <a:p>
            <a:r>
              <a:rPr lang="en-US" sz="2400" dirty="0" smtClean="0">
                <a:hlinkClick r:id="rId5"/>
              </a:rPr>
              <a:t>APA</a:t>
            </a:r>
            <a:endParaRPr lang="en-US" sz="2400" dirty="0" smtClean="0"/>
          </a:p>
          <a:p>
            <a:r>
              <a:rPr lang="en-US" sz="2400" dirty="0" smtClean="0"/>
              <a:t>Questions</a:t>
            </a:r>
          </a:p>
          <a:p>
            <a:endParaRPr lang="en-US" dirty="0"/>
          </a:p>
          <a:p>
            <a:endParaRPr lang="en-US" sz="2400" dirty="0" smtClean="0"/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800" smtClean="0"/>
              <a:t>American Education Past &amp; Present Sept. 25, 2012                 </a:t>
            </a:r>
            <a:endParaRPr lang="en-US" dirty="0"/>
          </a:p>
        </p:txBody>
      </p:sp>
      <p:pic>
        <p:nvPicPr>
          <p:cNvPr id="1027" name="Picture 3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1" t="15641" r="12913" b="10936"/>
          <a:stretch/>
        </p:blipFill>
        <p:spPr bwMode="auto">
          <a:xfrm>
            <a:off x="3657600" y="452051"/>
            <a:ext cx="4419600" cy="574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495800" y="4572000"/>
            <a:ext cx="1219200" cy="266700"/>
          </a:xfrm>
          <a:prstGeom prst="ellipse">
            <a:avLst/>
          </a:prstGeom>
          <a:noFill/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611779"/>
            <a:ext cx="335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name="ShockwaveFlash1" r:id="rId2" imgW="8229600" imgH="6212426"/>
        </mc:Choice>
        <mc:Fallback>
          <p:control name="ShockwaveFlash1" r:id="rId2" imgW="8229600" imgH="6212426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2413" cy="68564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1848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5814</TotalTime>
  <Words>272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Library Orientation Session EDU 6120 American Education: Past &amp; Present</vt:lpstr>
      <vt:lpstr>Library Orientation</vt:lpstr>
      <vt:lpstr>Where I "live" in the library</vt:lpstr>
      <vt:lpstr>Goals</vt:lpstr>
      <vt:lpstr>Books</vt:lpstr>
      <vt:lpstr>Articles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Teaching EDU 6918</dc:title>
  <dc:creator>Owner</dc:creator>
  <cp:lastModifiedBy>Cindy Strong</cp:lastModifiedBy>
  <cp:revision>652</cp:revision>
  <cp:lastPrinted>2012-09-24T21:38:29Z</cp:lastPrinted>
  <dcterms:created xsi:type="dcterms:W3CDTF">2009-10-13T23:31:47Z</dcterms:created>
  <dcterms:modified xsi:type="dcterms:W3CDTF">2012-09-25T15:07:09Z</dcterms:modified>
</cp:coreProperties>
</file>