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10058400" cy="7543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34599"/>
            <a:ext cx="8549640" cy="262636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962242"/>
            <a:ext cx="7543800" cy="1821338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01637"/>
            <a:ext cx="2168843" cy="63930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01637"/>
            <a:ext cx="6380798" cy="63930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80713"/>
            <a:ext cx="8675370" cy="3138011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048411"/>
            <a:ext cx="8675370" cy="1650206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0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08187"/>
            <a:ext cx="4274820" cy="4786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08187"/>
            <a:ext cx="4274820" cy="4786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01639"/>
            <a:ext cx="8675370" cy="1458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849279"/>
            <a:ext cx="4255174" cy="90630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755582"/>
            <a:ext cx="4255174" cy="40530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849279"/>
            <a:ext cx="4276130" cy="90630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755582"/>
            <a:ext cx="4276130" cy="40530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02920"/>
            <a:ext cx="3244096" cy="17602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86169"/>
            <a:ext cx="5092065" cy="536098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63140"/>
            <a:ext cx="3244096" cy="4192747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02920"/>
            <a:ext cx="3244096" cy="17602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86169"/>
            <a:ext cx="5092065" cy="5360988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263140"/>
            <a:ext cx="3244096" cy="4192747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01639"/>
            <a:ext cx="8675370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08187"/>
            <a:ext cx="8675370" cy="478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991986"/>
            <a:ext cx="226314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FA87-C343-4583-9431-5571C9AB0B2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991986"/>
            <a:ext cx="339471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991986"/>
            <a:ext cx="226314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6FCD-97F8-416C-B6EE-2DF17188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1"/>
          <a:stretch/>
        </p:blipFill>
        <p:spPr>
          <a:xfrm>
            <a:off x="4771785" y="159587"/>
            <a:ext cx="1232145" cy="73735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 rot="3293834">
            <a:off x="6859950" y="2857008"/>
            <a:ext cx="1240432" cy="1472468"/>
            <a:chOff x="-4151083" y="101599"/>
            <a:chExt cx="2989941" cy="2743202"/>
          </a:xfrm>
        </p:grpSpPr>
        <p:sp>
          <p:nvSpPr>
            <p:cNvPr id="64" name="Curved Down Arrow 63"/>
            <p:cNvSpPr/>
            <p:nvPr/>
          </p:nvSpPr>
          <p:spPr>
            <a:xfrm>
              <a:off x="-3904343" y="101599"/>
              <a:ext cx="2743201" cy="1371600"/>
            </a:xfrm>
            <a:prstGeom prst="curvedDownArrow">
              <a:avLst>
                <a:gd name="adj1" fmla="val 36732"/>
                <a:gd name="adj2" fmla="val 100000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Curved Down Arrow 65"/>
            <p:cNvSpPr/>
            <p:nvPr/>
          </p:nvSpPr>
          <p:spPr>
            <a:xfrm flipH="1" flipV="1">
              <a:off x="-4151083" y="1473201"/>
              <a:ext cx="2743199" cy="1371600"/>
            </a:xfrm>
            <a:prstGeom prst="curvedDownArrow">
              <a:avLst>
                <a:gd name="adj1" fmla="val 35026"/>
                <a:gd name="adj2" fmla="val 100000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7684765">
            <a:off x="3073682" y="3225253"/>
            <a:ext cx="1240432" cy="1472468"/>
            <a:chOff x="-4151083" y="101599"/>
            <a:chExt cx="2989941" cy="2743202"/>
          </a:xfrm>
        </p:grpSpPr>
        <p:sp>
          <p:nvSpPr>
            <p:cNvPr id="21" name="Curved Down Arrow 20"/>
            <p:cNvSpPr/>
            <p:nvPr/>
          </p:nvSpPr>
          <p:spPr>
            <a:xfrm>
              <a:off x="-3904343" y="101599"/>
              <a:ext cx="2743201" cy="1371600"/>
            </a:xfrm>
            <a:prstGeom prst="curvedDownArrow">
              <a:avLst>
                <a:gd name="adj1" fmla="val 36732"/>
                <a:gd name="adj2" fmla="val 100000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urved Down Arrow 35"/>
            <p:cNvSpPr/>
            <p:nvPr/>
          </p:nvSpPr>
          <p:spPr>
            <a:xfrm flipH="1" flipV="1">
              <a:off x="-4151083" y="1473201"/>
              <a:ext cx="2743199" cy="1371600"/>
            </a:xfrm>
            <a:prstGeom prst="curvedDownArrow">
              <a:avLst>
                <a:gd name="adj1" fmla="val 35026"/>
                <a:gd name="adj2" fmla="val 100000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18722253">
            <a:off x="6673136" y="4353941"/>
            <a:ext cx="1257878" cy="1401496"/>
            <a:chOff x="-4151083" y="101601"/>
            <a:chExt cx="2989941" cy="2743198"/>
          </a:xfrm>
        </p:grpSpPr>
        <p:sp>
          <p:nvSpPr>
            <p:cNvPr id="45" name="Curved Down Arrow 44"/>
            <p:cNvSpPr/>
            <p:nvPr/>
          </p:nvSpPr>
          <p:spPr>
            <a:xfrm>
              <a:off x="-3904343" y="101601"/>
              <a:ext cx="2743201" cy="1371600"/>
            </a:xfrm>
            <a:prstGeom prst="curvedDownArrow">
              <a:avLst>
                <a:gd name="adj1" fmla="val 42604"/>
                <a:gd name="adj2" fmla="val 100000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Curved Down Arrow 45"/>
            <p:cNvSpPr/>
            <p:nvPr/>
          </p:nvSpPr>
          <p:spPr>
            <a:xfrm flipH="1" flipV="1">
              <a:off x="-4151083" y="1473199"/>
              <a:ext cx="2743199" cy="1371600"/>
            </a:xfrm>
            <a:prstGeom prst="curvedDownArrow">
              <a:avLst>
                <a:gd name="adj1" fmla="val 34375"/>
                <a:gd name="adj2" fmla="val 100000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769655" y="3543621"/>
            <a:ext cx="3500263" cy="19643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Classroom Learning Experiences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1527" y="126103"/>
            <a:ext cx="3651452" cy="174806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13" b="1" dirty="0">
                <a:solidFill>
                  <a:srgbClr val="7030A0"/>
                </a:solidFill>
              </a:rPr>
              <a:t>Physics Learning Resources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rgbClr val="7030A0"/>
                </a:solidFill>
              </a:rPr>
              <a:t>Textbook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 err="1">
                <a:solidFill>
                  <a:srgbClr val="7030A0"/>
                </a:solidFill>
              </a:rPr>
              <a:t>PhET</a:t>
            </a:r>
            <a:r>
              <a:rPr lang="en-US" sz="1451" dirty="0">
                <a:solidFill>
                  <a:srgbClr val="7030A0"/>
                </a:solidFill>
              </a:rPr>
              <a:t>, </a:t>
            </a:r>
            <a:r>
              <a:rPr lang="en-US" sz="1451" dirty="0" err="1">
                <a:solidFill>
                  <a:srgbClr val="7030A0"/>
                </a:solidFill>
              </a:rPr>
              <a:t>Veritasium</a:t>
            </a:r>
            <a:r>
              <a:rPr lang="en-US" sz="1451" dirty="0">
                <a:solidFill>
                  <a:srgbClr val="7030A0"/>
                </a:solidFill>
              </a:rPr>
              <a:t>, </a:t>
            </a:r>
            <a:r>
              <a:rPr lang="en-US" sz="1451" dirty="0" smtClean="0">
                <a:solidFill>
                  <a:srgbClr val="7030A0"/>
                </a:solidFill>
              </a:rPr>
              <a:t>etc.</a:t>
            </a:r>
            <a:endParaRPr lang="en-US" sz="1451" dirty="0">
              <a:solidFill>
                <a:srgbClr val="7030A0"/>
              </a:solidFill>
            </a:endParaRP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rgbClr val="7030A0"/>
                </a:solidFill>
              </a:rPr>
              <a:t>SPU Physics Learning </a:t>
            </a:r>
            <a:r>
              <a:rPr lang="en-US" sz="1451" dirty="0" smtClean="0">
                <a:solidFill>
                  <a:srgbClr val="7030A0"/>
                </a:solidFill>
              </a:rPr>
              <a:t>Resources</a:t>
            </a:r>
          </a:p>
          <a:p>
            <a:pPr marL="687600" lvl="1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7030A0"/>
                </a:solidFill>
              </a:rPr>
              <a:t>Interactive </a:t>
            </a:r>
            <a:r>
              <a:rPr lang="en-US" sz="1451" dirty="0">
                <a:solidFill>
                  <a:srgbClr val="7030A0"/>
                </a:solidFill>
              </a:rPr>
              <a:t>Video </a:t>
            </a:r>
            <a:r>
              <a:rPr lang="en-US" sz="1451" dirty="0" smtClean="0">
                <a:solidFill>
                  <a:srgbClr val="7030A0"/>
                </a:solidFill>
              </a:rPr>
              <a:t>Vignettes</a:t>
            </a:r>
          </a:p>
          <a:p>
            <a:pPr marL="687600" lvl="1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7030A0"/>
                </a:solidFill>
              </a:rPr>
              <a:t>Modeling </a:t>
            </a:r>
            <a:r>
              <a:rPr lang="en-US" sz="1451" dirty="0">
                <a:solidFill>
                  <a:srgbClr val="7030A0"/>
                </a:solidFill>
              </a:rPr>
              <a:t>Metacognitive </a:t>
            </a:r>
            <a:r>
              <a:rPr lang="en-US" sz="1451" dirty="0" smtClean="0">
                <a:solidFill>
                  <a:srgbClr val="7030A0"/>
                </a:solidFill>
              </a:rPr>
              <a:t>Physics </a:t>
            </a:r>
            <a:r>
              <a:rPr lang="en-US" sz="1451" dirty="0">
                <a:solidFill>
                  <a:srgbClr val="7030A0"/>
                </a:solidFill>
              </a:rPr>
              <a:t>Reasoning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67532" y="4146324"/>
            <a:ext cx="2462716" cy="12802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13" b="1" dirty="0">
                <a:solidFill>
                  <a:schemeClr val="accent2">
                    <a:lumMod val="75000"/>
                  </a:schemeClr>
                </a:solidFill>
              </a:rPr>
              <a:t>Collaborative Physics Learning </a:t>
            </a:r>
            <a:endParaRPr lang="en-US" sz="1613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13" b="1" dirty="0" smtClean="0">
                <a:solidFill>
                  <a:schemeClr val="accent2">
                    <a:lumMod val="75000"/>
                  </a:schemeClr>
                </a:solidFill>
              </a:rPr>
              <a:t>Sessions</a:t>
            </a:r>
            <a:endParaRPr lang="en-US" sz="1613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27544" y="2268917"/>
            <a:ext cx="2349286" cy="9951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13" b="1" dirty="0">
                <a:solidFill>
                  <a:schemeClr val="accent3"/>
                </a:solidFill>
              </a:rPr>
              <a:t>Online Physics </a:t>
            </a:r>
            <a:r>
              <a:rPr lang="en-US" sz="1613" b="1" dirty="0" smtClean="0">
                <a:solidFill>
                  <a:schemeClr val="accent3"/>
                </a:solidFill>
              </a:rPr>
              <a:t/>
            </a:r>
            <a:br>
              <a:rPr lang="en-US" sz="1613" b="1" dirty="0" smtClean="0">
                <a:solidFill>
                  <a:schemeClr val="accent3"/>
                </a:solidFill>
              </a:rPr>
            </a:br>
            <a:r>
              <a:rPr lang="en-US" sz="1613" b="1" dirty="0" smtClean="0">
                <a:solidFill>
                  <a:schemeClr val="accent3"/>
                </a:solidFill>
              </a:rPr>
              <a:t>Problem </a:t>
            </a:r>
            <a:r>
              <a:rPr lang="en-US" sz="1613" b="1" dirty="0">
                <a:solidFill>
                  <a:schemeClr val="accent3"/>
                </a:solidFill>
              </a:rPr>
              <a:t>Solving </a:t>
            </a:r>
            <a:endParaRPr lang="en-US" sz="1613" b="1" dirty="0" smtClean="0">
              <a:solidFill>
                <a:schemeClr val="accent3"/>
              </a:solidFill>
            </a:endParaRPr>
          </a:p>
          <a:p>
            <a:r>
              <a:rPr lang="en-US" sz="1613" b="1" dirty="0" smtClean="0">
                <a:solidFill>
                  <a:schemeClr val="accent3"/>
                </a:solidFill>
              </a:rPr>
              <a:t>(</a:t>
            </a:r>
            <a:r>
              <a:rPr lang="en-US" sz="1613" b="1" dirty="0">
                <a:solidFill>
                  <a:schemeClr val="accent3"/>
                </a:solidFill>
              </a:rPr>
              <a:t>Mastering </a:t>
            </a:r>
            <a:r>
              <a:rPr lang="en-US" sz="1613" b="1" dirty="0" smtClean="0">
                <a:solidFill>
                  <a:schemeClr val="accent3"/>
                </a:solidFill>
              </a:rPr>
              <a:t>Physics</a:t>
            </a:r>
            <a:r>
              <a:rPr lang="en-US" sz="1613" b="1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25201" y="147333"/>
            <a:ext cx="1981033" cy="1713335"/>
          </a:xfrm>
          <a:prstGeom prst="roundRect">
            <a:avLst/>
          </a:prstGeom>
          <a:noFill/>
          <a:ln w="285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13" b="1" dirty="0" smtClean="0">
                <a:solidFill>
                  <a:srgbClr val="996633"/>
                </a:solidFill>
              </a:rPr>
              <a:t>Detailed Responsive Online Course Schedule</a:t>
            </a:r>
            <a:endParaRPr lang="en-US" sz="1613" b="1" dirty="0">
              <a:solidFill>
                <a:srgbClr val="996633"/>
              </a:solidFill>
            </a:endParaRPr>
          </a:p>
        </p:txBody>
      </p:sp>
      <p:pic>
        <p:nvPicPr>
          <p:cNvPr id="1028" name="Picture 4" descr="http://img11.deviantart.net/c193/i/2010/008/5/9/safari_compass_by_mojopix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17143" y="1075928"/>
            <a:ext cx="733118" cy="7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257126" y="136317"/>
            <a:ext cx="1524726" cy="1748063"/>
            <a:chOff x="387054" y="4911500"/>
            <a:chExt cx="2819317" cy="988235"/>
          </a:xfrm>
        </p:grpSpPr>
        <p:sp>
          <p:nvSpPr>
            <p:cNvPr id="9" name="Rounded Rectangle 8"/>
            <p:cNvSpPr/>
            <p:nvPr/>
          </p:nvSpPr>
          <p:spPr>
            <a:xfrm>
              <a:off x="387054" y="4911500"/>
              <a:ext cx="2819317" cy="988235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13" b="1" dirty="0" smtClean="0">
                  <a:solidFill>
                    <a:schemeClr val="accent4">
                      <a:lumMod val="75000"/>
                    </a:schemeClr>
                  </a:solidFill>
                </a:rPr>
                <a:t>Learning Assistants</a:t>
              </a:r>
              <a:endParaRPr lang="en-US" sz="1613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78" y="5274203"/>
              <a:ext cx="1078554" cy="619600"/>
            </a:xfrm>
            <a:prstGeom prst="rect">
              <a:avLst/>
            </a:prstGeom>
          </p:spPr>
        </p:pic>
      </p:grpSp>
      <p:sp>
        <p:nvSpPr>
          <p:cNvPr id="4" name="Rounded Rectangle 3"/>
          <p:cNvSpPr/>
          <p:nvPr/>
        </p:nvSpPr>
        <p:spPr>
          <a:xfrm>
            <a:off x="2432380" y="2314627"/>
            <a:ext cx="2809986" cy="11088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13" b="1" dirty="0">
                <a:solidFill>
                  <a:schemeClr val="accent6">
                    <a:lumMod val="75000"/>
                  </a:schemeClr>
                </a:solidFill>
              </a:rPr>
              <a:t>Priming Assignments: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chemeClr val="accent6">
                    <a:lumMod val="75000"/>
                  </a:schemeClr>
                </a:solidFill>
              </a:rPr>
              <a:t>New Physics Ideas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chemeClr val="accent6">
                    <a:lumMod val="75000"/>
                  </a:schemeClr>
                </a:solidFill>
              </a:rPr>
              <a:t>Scientific Reasoning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chemeClr val="accent6">
                    <a:lumMod val="75000"/>
                  </a:schemeClr>
                </a:solidFill>
              </a:rPr>
              <a:t>Learning Strategies</a:t>
            </a: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2556326" y="2016868"/>
            <a:ext cx="7133306" cy="393697"/>
          </a:xfrm>
          <a:prstGeom prst="triangle">
            <a:avLst>
              <a:gd name="adj" fmla="val 498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43500" y="1966220"/>
            <a:ext cx="3889859" cy="37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Provides ongoing support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23" y="2300195"/>
            <a:ext cx="645408" cy="6454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0" y="2503947"/>
            <a:ext cx="763033" cy="8603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0800000">
            <a:off x="2557209" y="5576365"/>
            <a:ext cx="7133306" cy="393697"/>
          </a:xfrm>
          <a:prstGeom prst="triangle">
            <a:avLst>
              <a:gd name="adj" fmla="val 498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021" y="352180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Learning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Supports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172" y="3321379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Learning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Experiences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231" y="6290578"/>
            <a:ext cx="1482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Learning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Outcomes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33065" y="5952597"/>
            <a:ext cx="3432870" cy="14970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13" b="1" dirty="0">
                <a:solidFill>
                  <a:srgbClr val="C00000"/>
                </a:solidFill>
              </a:rPr>
              <a:t>Products </a:t>
            </a:r>
            <a:r>
              <a:rPr lang="en-US" sz="1613" b="1" dirty="0" smtClean="0">
                <a:solidFill>
                  <a:srgbClr val="C00000"/>
                </a:solidFill>
              </a:rPr>
              <a:t>of </a:t>
            </a:r>
            <a:r>
              <a:rPr lang="en-US" sz="1613" b="1" dirty="0">
                <a:solidFill>
                  <a:srgbClr val="C00000"/>
                </a:solidFill>
              </a:rPr>
              <a:t>Exemplary Physics Reasoning: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C00000"/>
                </a:solidFill>
              </a:rPr>
              <a:t>Individual (e.g., Quizzes and </a:t>
            </a:r>
            <a:r>
              <a:rPr lang="en-US" sz="1451" dirty="0">
                <a:solidFill>
                  <a:srgbClr val="C00000"/>
                </a:solidFill>
              </a:rPr>
              <a:t>Homework</a:t>
            </a:r>
            <a:r>
              <a:rPr lang="en-US" sz="1451" dirty="0" smtClean="0">
                <a:solidFill>
                  <a:srgbClr val="C00000"/>
                </a:solidFill>
              </a:rPr>
              <a:t>)</a:t>
            </a:r>
            <a:endParaRPr lang="en-US" sz="1451" dirty="0">
              <a:solidFill>
                <a:srgbClr val="C00000"/>
              </a:solidFill>
            </a:endParaRP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C00000"/>
                </a:solidFill>
              </a:rPr>
              <a:t>Collaborative (e.g., Homework </a:t>
            </a:r>
            <a:br>
              <a:rPr lang="en-US" sz="1451" dirty="0" smtClean="0">
                <a:solidFill>
                  <a:srgbClr val="C00000"/>
                </a:solidFill>
              </a:rPr>
            </a:br>
            <a:r>
              <a:rPr lang="en-US" sz="1451" dirty="0" smtClean="0">
                <a:solidFill>
                  <a:srgbClr val="C00000"/>
                </a:solidFill>
              </a:rPr>
              <a:t>and Projects)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04474" y="5952804"/>
            <a:ext cx="3432870" cy="149709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13" b="1" dirty="0" smtClean="0">
                <a:solidFill>
                  <a:srgbClr val="002060"/>
                </a:solidFill>
              </a:rPr>
              <a:t>Sophisticated, Collaborative Scientific Thinkers:</a:t>
            </a:r>
            <a:endParaRPr lang="en-US" sz="1613" b="1" dirty="0">
              <a:solidFill>
                <a:srgbClr val="002060"/>
              </a:solidFill>
            </a:endParaRP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002060"/>
                </a:solidFill>
              </a:rPr>
              <a:t>Defining and refining problems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002060"/>
                </a:solidFill>
              </a:rPr>
              <a:t>Applying and evaluating models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US" sz="1451" dirty="0" smtClean="0">
                <a:solidFill>
                  <a:srgbClr val="002060"/>
                </a:solidFill>
              </a:rPr>
              <a:t>Communicating and collaborating</a:t>
            </a:r>
          </a:p>
        </p:txBody>
      </p:sp>
      <p:pic>
        <p:nvPicPr>
          <p:cNvPr id="37" name="Picture 4" descr="20130110_SPU_Response-Winter-2013_Active-Classroom_0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99" y="4519951"/>
            <a:ext cx="1358822" cy="9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20130110_SPU_Response-Winter-2013_Active-Classroom_0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10" y="4531679"/>
            <a:ext cx="1349139" cy="9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827704" y="5513276"/>
            <a:ext cx="3889859" cy="37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Transformative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" name="Picture 2" descr="20130110_SPU_Response-Winter-2013_Active-Classroom_0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66" y="4531679"/>
            <a:ext cx="1207625" cy="8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94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Seeley, Lane;Abigail Daane</dc:creator>
  <cp:lastModifiedBy>McPherson, Hope</cp:lastModifiedBy>
  <cp:revision>32</cp:revision>
  <dcterms:created xsi:type="dcterms:W3CDTF">2016-07-13T18:48:47Z</dcterms:created>
  <dcterms:modified xsi:type="dcterms:W3CDTF">2016-12-19T21:47:21Z</dcterms:modified>
</cp:coreProperties>
</file>